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2" r:id="rId2"/>
    <p:sldId id="257" r:id="rId3"/>
    <p:sldId id="271" r:id="rId4"/>
    <p:sldId id="263" r:id="rId5"/>
    <p:sldId id="270" r:id="rId6"/>
    <p:sldId id="274" r:id="rId7"/>
    <p:sldId id="278" r:id="rId8"/>
    <p:sldId id="283" r:id="rId9"/>
    <p:sldId id="279" r:id="rId10"/>
    <p:sldId id="317" r:id="rId11"/>
    <p:sldId id="280" r:id="rId12"/>
    <p:sldId id="276" r:id="rId13"/>
    <p:sldId id="265" r:id="rId14"/>
    <p:sldId id="264" r:id="rId15"/>
    <p:sldId id="272" r:id="rId16"/>
    <p:sldId id="269" r:id="rId17"/>
    <p:sldId id="275" r:id="rId1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_OFFICE_8" initials="T" lastIdx="1" clrIdx="0">
    <p:extLst>
      <p:ext uri="{19B8F6BF-5375-455C-9EA6-DF929625EA0E}">
        <p15:presenceInfo xmlns:p15="http://schemas.microsoft.com/office/powerpoint/2012/main" userId="S-1-5-21-1059719311-1097607028-3534846192-13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D82C"/>
    <a:srgbClr val="0FA00F"/>
    <a:srgbClr val="082E29"/>
    <a:srgbClr val="0C4718"/>
    <a:srgbClr val="FEFEFE"/>
    <a:srgbClr val="000066"/>
    <a:srgbClr val="7030A0"/>
    <a:srgbClr val="854C01"/>
    <a:srgbClr val="322A66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92" autoAdjust="0"/>
    <p:restoredTop sz="95256" autoAdjust="0"/>
  </p:normalViewPr>
  <p:slideViewPr>
    <p:cSldViewPr>
      <p:cViewPr varScale="1">
        <p:scale>
          <a:sx n="114" d="100"/>
          <a:sy n="114" d="100"/>
        </p:scale>
        <p:origin x="542" y="1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r>
              <a:rPr lang="ru-RU" dirty="0">
                <a:latin typeface="Georgia" panose="02040502050405020303" pitchFamily="18" charset="0"/>
              </a:rPr>
              <a:t>Динамика увлажнённости почв </a:t>
            </a:r>
            <a:br>
              <a:rPr lang="ru-RU" dirty="0">
                <a:latin typeface="Georgia" panose="02040502050405020303" pitchFamily="18" charset="0"/>
              </a:rPr>
            </a:br>
            <a:r>
              <a:rPr lang="ru-RU" dirty="0">
                <a:latin typeface="Georgia" panose="02040502050405020303" pitchFamily="18" charset="0"/>
              </a:rPr>
              <a:t>с 2016 по 2021 года (данные за август) </a:t>
            </a:r>
          </a:p>
        </c:rich>
      </c:tx>
      <c:layout>
        <c:manualLayout>
          <c:xMode val="edge"/>
          <c:yMode val="edge"/>
          <c:x val="0.13959560048883457"/>
          <c:y val="1.12576144021822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Увлажненные</c:v>
                </c:pt>
              </c:strCache>
            </c:strRef>
          </c:tx>
          <c:spPr>
            <a:ln w="28575" cap="rnd">
              <a:solidFill>
                <a:srgbClr val="0C4718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5727.4398000000001</c:v>
                </c:pt>
                <c:pt idx="1">
                  <c:v>3867.1271999999999</c:v>
                </c:pt>
                <c:pt idx="2">
                  <c:v>6709.0041000000001</c:v>
                </c:pt>
                <c:pt idx="3">
                  <c:v>5750.0973000000004</c:v>
                </c:pt>
                <c:pt idx="4">
                  <c:v>7933.8626999999997</c:v>
                </c:pt>
                <c:pt idx="5">
                  <c:v>4536.2043000000003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CF2-4ECB-BB8E-612D7493902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Умеренные</c:v>
                </c:pt>
              </c:strCache>
            </c:strRef>
          </c:tx>
          <c:spPr>
            <a:ln w="28575" cap="rnd">
              <a:solidFill>
                <a:srgbClr val="0FA00F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515.72519999999997</c:v>
                </c:pt>
                <c:pt idx="1">
                  <c:v>1926.6795</c:v>
                </c:pt>
                <c:pt idx="2">
                  <c:v>408.49829999999997</c:v>
                </c:pt>
                <c:pt idx="3">
                  <c:v>921.08429999999998</c:v>
                </c:pt>
                <c:pt idx="4">
                  <c:v>246.23820000000001</c:v>
                </c:pt>
                <c:pt idx="5">
                  <c:v>1856.9943000000001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CF2-4ECB-BB8E-612D7493902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Сухие</c:v>
                </c:pt>
              </c:strCache>
            </c:strRef>
          </c:tx>
          <c:spPr>
            <a:ln w="28575" cap="rnd">
              <a:solidFill>
                <a:srgbClr val="ADD82C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3648.3687</c:v>
                </c:pt>
                <c:pt idx="1">
                  <c:v>4210.0964999999997</c:v>
                </c:pt>
                <c:pt idx="2">
                  <c:v>2806.6581000000001</c:v>
                </c:pt>
                <c:pt idx="3">
                  <c:v>3319.8894</c:v>
                </c:pt>
                <c:pt idx="4">
                  <c:v>1832.3136</c:v>
                </c:pt>
                <c:pt idx="5">
                  <c:v>3636.8343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CF2-4ECB-BB8E-612D749390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1210240"/>
        <c:axId val="441210896"/>
      </c:lineChart>
      <c:catAx>
        <c:axId val="441210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ru-RU"/>
          </a:p>
        </c:txPr>
        <c:crossAx val="441210896"/>
        <c:crosses val="autoZero"/>
        <c:auto val="1"/>
        <c:lblAlgn val="ctr"/>
        <c:lblOffset val="100"/>
        <c:noMultiLvlLbl val="0"/>
      </c:catAx>
      <c:valAx>
        <c:axId val="441210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ru-RU"/>
          </a:p>
        </c:txPr>
        <c:crossAx val="441210240"/>
        <c:crosses val="autoZero"/>
        <c:crossBetween val="between"/>
      </c:valAx>
      <c:spPr>
        <a:noFill/>
        <a:ln>
          <a:solidFill>
            <a:srgbClr val="0FA00F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latin typeface="Georgia" panose="02040502050405020303" pitchFamily="18" charset="0"/>
              </a:rPr>
              <a:t>Динамика увлажнённости почв </a:t>
            </a:r>
            <a:br>
              <a:rPr lang="ru-RU" dirty="0">
                <a:latin typeface="Georgia" panose="02040502050405020303" pitchFamily="18" charset="0"/>
              </a:rPr>
            </a:br>
            <a:r>
              <a:rPr lang="ru-RU" dirty="0">
                <a:latin typeface="Georgia" panose="02040502050405020303" pitchFamily="18" charset="0"/>
              </a:rPr>
              <a:t>с 2016 по 2021 года </a:t>
            </a:r>
            <a:br>
              <a:rPr lang="ru-RU" dirty="0">
                <a:latin typeface="Georgia" panose="02040502050405020303" pitchFamily="18" charset="0"/>
              </a:rPr>
            </a:br>
            <a:r>
              <a:rPr lang="ru-RU" dirty="0">
                <a:latin typeface="Georgia" panose="02040502050405020303" pitchFamily="18" charset="0"/>
              </a:rPr>
              <a:t>(данные за июнь)</a:t>
            </a:r>
          </a:p>
        </c:rich>
      </c:tx>
      <c:layout>
        <c:manualLayout>
          <c:xMode val="edge"/>
          <c:yMode val="edge"/>
          <c:x val="0.14039778408459666"/>
          <c:y val="1.66577236099062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Увлажненные</c:v>
                </c:pt>
              </c:strCache>
            </c:strRef>
          </c:tx>
          <c:spPr>
            <a:ln w="28575" cap="rnd">
              <a:solidFill>
                <a:srgbClr val="0C4718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3409.6482000000001</c:v>
                </c:pt>
                <c:pt idx="1">
                  <c:v>2459.0511000000001</c:v>
                </c:pt>
                <c:pt idx="2">
                  <c:v>3174.806</c:v>
                </c:pt>
                <c:pt idx="3">
                  <c:v>2698.9794000000002</c:v>
                </c:pt>
                <c:pt idx="4">
                  <c:v>2651.9157</c:v>
                </c:pt>
                <c:pt idx="5">
                  <c:v>1749.951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66D-4B40-9ED0-70A415DE66A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Умеренные</c:v>
                </c:pt>
              </c:strCache>
            </c:strRef>
          </c:tx>
          <c:spPr>
            <a:ln w="28575" cap="rnd">
              <a:solidFill>
                <a:srgbClr val="0FA00F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5914.4885999999997</c:v>
                </c:pt>
                <c:pt idx="1">
                  <c:v>3881.5515</c:v>
                </c:pt>
                <c:pt idx="2">
                  <c:v>4954.6737000000003</c:v>
                </c:pt>
                <c:pt idx="3">
                  <c:v>7103.6000999999997</c:v>
                </c:pt>
                <c:pt idx="4">
                  <c:v>2966.1030000000001</c:v>
                </c:pt>
                <c:pt idx="5">
                  <c:v>3991.2921000000001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66D-4B40-9ED0-70A415DE66A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Сухие</c:v>
                </c:pt>
              </c:strCache>
            </c:strRef>
          </c:tx>
          <c:spPr>
            <a:ln w="28575" cap="rnd">
              <a:solidFill>
                <a:srgbClr val="ADD82C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486.38069999999999</c:v>
                </c:pt>
                <c:pt idx="1">
                  <c:v>1298.7297000000001</c:v>
                </c:pt>
                <c:pt idx="2">
                  <c:v>1048.1696999999999</c:v>
                </c:pt>
                <c:pt idx="3">
                  <c:v>213.58619999999999</c:v>
                </c:pt>
                <c:pt idx="4">
                  <c:v>4169.1266999999998</c:v>
                </c:pt>
                <c:pt idx="5">
                  <c:v>2802.8933999999999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66D-4B40-9ED0-70A415DE66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6241832"/>
        <c:axId val="186239864"/>
      </c:lineChart>
      <c:catAx>
        <c:axId val="186241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ru-RU"/>
          </a:p>
        </c:txPr>
        <c:crossAx val="186239864"/>
        <c:crosses val="autoZero"/>
        <c:auto val="1"/>
        <c:lblAlgn val="ctr"/>
        <c:lblOffset val="100"/>
        <c:noMultiLvlLbl val="0"/>
      </c:catAx>
      <c:valAx>
        <c:axId val="186239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ru-RU"/>
          </a:p>
        </c:txPr>
        <c:crossAx val="186241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4936A-13E8-4862-9900-D96232E765FE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948F7-883D-44D2-9B48-F08FB08E9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360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948F7-883D-44D2-9B48-F08FB08E907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86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1B46-E778-4D2C-977D-2F106A44399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1CFB-B604-4752-8292-BF117BAA7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163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1B46-E778-4D2C-977D-2F106A44399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1CFB-B604-4752-8292-BF117BAA7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595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1B46-E778-4D2C-977D-2F106A44399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1CFB-B604-4752-8292-BF117BAA7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163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1B46-E778-4D2C-977D-2F106A44399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1CFB-B604-4752-8292-BF117BAA7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846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1B46-E778-4D2C-977D-2F106A44399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1CFB-B604-4752-8292-BF117BAA7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571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1B46-E778-4D2C-977D-2F106A44399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1CFB-B604-4752-8292-BF117BAA7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241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1B46-E778-4D2C-977D-2F106A44399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1CFB-B604-4752-8292-BF117BAA7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109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1B46-E778-4D2C-977D-2F106A44399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1CFB-B604-4752-8292-BF117BAA7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020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1B46-E778-4D2C-977D-2F106A44399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1CFB-B604-4752-8292-BF117BAA7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894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1B46-E778-4D2C-977D-2F106A44399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1CFB-B604-4752-8292-BF117BAA7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308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1B46-E778-4D2C-977D-2F106A44399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1CFB-B604-4752-8292-BF117BAA7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427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52C21B46-E778-4D2C-977D-2F106A44399C}" type="datetimeFigureOut">
              <a:rPr lang="ru-RU" smtClean="0"/>
              <a:pPr/>
              <a:t>13.04.2022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EA161CFB-B604-4752-8292-BF117BAA7AC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9903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emf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0.png"/><Relationship Id="rId7" Type="http://schemas.openxmlformats.org/officeDocument/2006/relationships/image" Target="../media/image4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11.pn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9.png"/><Relationship Id="rId7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jpeg"/><Relationship Id="rId7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0.png"/><Relationship Id="rId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18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3" Type="http://schemas.openxmlformats.org/officeDocument/2006/relationships/image" Target="../media/image29.sv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34.png"/><Relationship Id="rId5" Type="http://schemas.openxmlformats.org/officeDocument/2006/relationships/image" Target="../media/image10.png"/><Relationship Id="rId10" Type="http://schemas.openxmlformats.org/officeDocument/2006/relationships/image" Target="../media/image33.svg"/><Relationship Id="rId4" Type="http://schemas.openxmlformats.org/officeDocument/2006/relationships/image" Target="../media/image9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336A14-C16E-4461-803F-1CD25AF7CE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201"/>
          <a:stretch/>
        </p:blipFill>
        <p:spPr>
          <a:xfrm>
            <a:off x="0" y="-53081"/>
            <a:ext cx="9144000" cy="45879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9C59B6-E6AF-4E43-B17C-FC071CBC563E}"/>
              </a:ext>
            </a:extLst>
          </p:cNvPr>
          <p:cNvSpPr txBox="1"/>
          <p:nvPr/>
        </p:nvSpPr>
        <p:spPr>
          <a:xfrm>
            <a:off x="3021275" y="13154"/>
            <a:ext cx="5989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bg1"/>
                </a:solidFill>
                <a:latin typeface="Georgia" panose="02040502050405020303" pitchFamily="18" charset="0"/>
              </a:rPr>
              <a:t>Космическая смена «Сириус 2022» </a:t>
            </a:r>
            <a:br>
              <a:rPr lang="ru-RU" sz="20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Georgia" panose="02040502050405020303" pitchFamily="18" charset="0"/>
                <a:cs typeface="Adobe Hebrew" pitchFamily="18" charset="-79"/>
              </a:rPr>
              <a:t>01</a:t>
            </a:r>
            <a:r>
              <a:rPr lang="en-US" sz="2000" dirty="0">
                <a:solidFill>
                  <a:schemeClr val="bg1"/>
                </a:solidFill>
                <a:latin typeface="Elephant" panose="02020904090505020303" pitchFamily="18" charset="0"/>
                <a:cs typeface="Adobe Hebrew" pitchFamily="18" charset="-79"/>
              </a:rPr>
              <a:t>-</a:t>
            </a:r>
            <a:r>
              <a:rPr lang="ru-RU" sz="2000" dirty="0">
                <a:solidFill>
                  <a:schemeClr val="bg1"/>
                </a:solidFill>
                <a:latin typeface="Georgia" panose="02040502050405020303" pitchFamily="18" charset="0"/>
                <a:cs typeface="Adobe Hebrew" pitchFamily="18" charset="-79"/>
              </a:rPr>
              <a:t>15</a:t>
            </a:r>
            <a:r>
              <a:rPr lang="en-US" sz="2000" dirty="0">
                <a:solidFill>
                  <a:schemeClr val="bg1"/>
                </a:solidFill>
                <a:latin typeface="Elephant" panose="02020904090505020303" pitchFamily="18" charset="0"/>
                <a:cs typeface="Adobe Hebrew" pitchFamily="18" charset="-79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Georgia" panose="02040502050405020303" pitchFamily="18" charset="0"/>
                <a:cs typeface="Adobe Hebrew" pitchFamily="18" charset="-79"/>
              </a:rPr>
              <a:t>апреля 2022 г.</a:t>
            </a:r>
            <a:endParaRPr lang="ru-RU" sz="2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1604B7-9E1F-4DDE-AD4C-E21E4409066D}"/>
              </a:ext>
            </a:extLst>
          </p:cNvPr>
          <p:cNvSpPr txBox="1"/>
          <p:nvPr/>
        </p:nvSpPr>
        <p:spPr>
          <a:xfrm>
            <a:off x="0" y="1861869"/>
            <a:ext cx="7164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Программа «</a:t>
            </a:r>
            <a:r>
              <a:rPr lang="en-US" sz="3600" b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AgroN</a:t>
            </a:r>
            <a:r>
              <a:rPr lang="ru-RU" sz="3600" b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ЕХ»</a:t>
            </a:r>
            <a:endParaRPr lang="ru-RU" sz="3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CC6538-2D38-4292-BAB4-D6AFAADE7A4E}"/>
              </a:ext>
            </a:extLst>
          </p:cNvPr>
          <p:cNvSpPr txBox="1"/>
          <p:nvPr/>
        </p:nvSpPr>
        <p:spPr>
          <a:xfrm>
            <a:off x="3779913" y="846206"/>
            <a:ext cx="52305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  <a:cs typeface="Adobe Hebrew" pitchFamily="18" charset="-79"/>
              </a:rPr>
              <a:t>Terra Notum</a:t>
            </a:r>
            <a:r>
              <a:rPr lang="ru-RU" sz="2000" dirty="0">
                <a:solidFill>
                  <a:schemeClr val="bg1"/>
                </a:solidFill>
                <a:latin typeface="Georgia" panose="02040502050405020303" pitchFamily="18" charset="0"/>
                <a:cs typeface="Adobe Hebrew" pitchFamily="18" charset="-79"/>
              </a:rPr>
              <a:t>: геоинформационные </a:t>
            </a:r>
            <a:br>
              <a:rPr lang="ru-RU" sz="2000" dirty="0">
                <a:solidFill>
                  <a:schemeClr val="bg1"/>
                </a:solidFill>
                <a:latin typeface="Georgia" panose="02040502050405020303" pitchFamily="18" charset="0"/>
                <a:cs typeface="Adobe Hebrew" pitchFamily="18" charset="-79"/>
              </a:rPr>
            </a:br>
            <a:r>
              <a:rPr lang="ru-RU" sz="2000" dirty="0">
                <a:solidFill>
                  <a:schemeClr val="bg1"/>
                </a:solidFill>
                <a:latin typeface="Georgia" panose="02040502050405020303" pitchFamily="18" charset="0"/>
                <a:cs typeface="Adobe Hebrew" pitchFamily="18" charset="-79"/>
              </a:rPr>
              <a:t>системы и технологии</a:t>
            </a:r>
          </a:p>
          <a:p>
            <a:endParaRPr lang="ru-RU" sz="2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8212250-E541-46F5-9594-01FE37F2D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768" y="4713875"/>
            <a:ext cx="8694712" cy="3964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A091921-17E8-4F7F-9935-664F45870DC8}"/>
              </a:ext>
            </a:extLst>
          </p:cNvPr>
          <p:cNvSpPr txBox="1"/>
          <p:nvPr/>
        </p:nvSpPr>
        <p:spPr>
          <a:xfrm>
            <a:off x="755576" y="2503590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solidFill>
                  <a:schemeClr val="bg1"/>
                </a:solidFill>
                <a:latin typeface="Georgia" panose="02040502050405020303" pitchFamily="18" charset="0"/>
              </a:rPr>
              <a:t>Команда «Кумкват»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5CE0E57-45A7-4162-9872-83B31D77F4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17627" t="16121" r="16946" b="2905"/>
          <a:stretch/>
        </p:blipFill>
        <p:spPr>
          <a:xfrm>
            <a:off x="6588224" y="1635646"/>
            <a:ext cx="2205536" cy="2733463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4AF3971-5457-407F-9014-F0009199F217}"/>
              </a:ext>
            </a:extLst>
          </p:cNvPr>
          <p:cNvGrpSpPr/>
          <p:nvPr/>
        </p:nvGrpSpPr>
        <p:grpSpPr>
          <a:xfrm>
            <a:off x="133531" y="85416"/>
            <a:ext cx="1702165" cy="830150"/>
            <a:chOff x="41864" y="16986"/>
            <a:chExt cx="1702165" cy="830150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110C6824-95F7-44F6-84F2-E710FA27F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878" y="16986"/>
              <a:ext cx="830151" cy="830150"/>
            </a:xfrm>
            <a:prstGeom prst="rect">
              <a:avLst/>
            </a:prstGeom>
          </p:spPr>
        </p:pic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7EBEF97E-5A6D-4352-82C3-52F6FED95A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Chalk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64" y="16986"/>
              <a:ext cx="830150" cy="830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63366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95B4B9D6-55F5-4900-8FD6-D38CF1446D18}"/>
              </a:ext>
            </a:extLst>
          </p:cNvPr>
          <p:cNvGrpSpPr/>
          <p:nvPr/>
        </p:nvGrpSpPr>
        <p:grpSpPr>
          <a:xfrm>
            <a:off x="-9360" y="0"/>
            <a:ext cx="742771" cy="5143500"/>
            <a:chOff x="-9360" y="0"/>
            <a:chExt cx="742771" cy="5143500"/>
          </a:xfrm>
        </p:grpSpPr>
        <p:pic>
          <p:nvPicPr>
            <p:cNvPr id="31" name="Picture 3">
              <a:extLst>
                <a:ext uri="{FF2B5EF4-FFF2-40B4-BE49-F238E27FC236}">
                  <a16:creationId xmlns:a16="http://schemas.microsoft.com/office/drawing/2014/main" id="{8BFE8B2C-AC56-41BA-96E6-20EA70F846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84" b="66752"/>
            <a:stretch/>
          </p:blipFill>
          <p:spPr bwMode="auto">
            <a:xfrm>
              <a:off x="0" y="0"/>
              <a:ext cx="727346" cy="514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4">
              <a:extLst>
                <a:ext uri="{FF2B5EF4-FFF2-40B4-BE49-F238E27FC236}">
                  <a16:creationId xmlns:a16="http://schemas.microsoft.com/office/drawing/2014/main" id="{84CAF6F3-8EAC-4184-8327-EAEB81D8C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" y="1933"/>
              <a:ext cx="703894" cy="697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3">
              <a:extLst>
                <a:ext uri="{FF2B5EF4-FFF2-40B4-BE49-F238E27FC236}">
                  <a16:creationId xmlns:a16="http://schemas.microsoft.com/office/drawing/2014/main" id="{9B9B78A4-6C4A-4BAD-8E34-0A0A0EF145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93" y="1149484"/>
              <a:ext cx="736704" cy="2862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3D8A8427-AE01-4DB6-A61C-7EF23897728C}"/>
                </a:ext>
              </a:extLst>
            </p:cNvPr>
            <p:cNvSpPr/>
            <p:nvPr/>
          </p:nvSpPr>
          <p:spPr>
            <a:xfrm>
              <a:off x="-9360" y="843558"/>
              <a:ext cx="736705" cy="272353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7A18C590-FA4E-40D2-8186-977F5BD3E28B}"/>
              </a:ext>
            </a:extLst>
          </p:cNvPr>
          <p:cNvSpPr txBox="1">
            <a:spLocks/>
          </p:cNvSpPr>
          <p:nvPr/>
        </p:nvSpPr>
        <p:spPr>
          <a:xfrm>
            <a:off x="705492" y="169277"/>
            <a:ext cx="8438508" cy="567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7030A0"/>
                </a:solidFill>
                <a:cs typeface="Adobe Hebrew" pitchFamily="18" charset="-79"/>
              </a:rPr>
              <a:t>Алгоритм работы программы</a:t>
            </a:r>
            <a:endParaRPr lang="ru-RU" sz="1800" dirty="0">
              <a:solidFill>
                <a:srgbClr val="7030A0"/>
              </a:solidFill>
              <a:cs typeface="Adobe Hebrew" pitchFamily="18" charset="-79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25FEE46-DAA6-4D1E-8EF0-ED81F5316CF7}"/>
              </a:ext>
            </a:extLst>
          </p:cNvPr>
          <p:cNvSpPr/>
          <p:nvPr/>
        </p:nvSpPr>
        <p:spPr>
          <a:xfrm>
            <a:off x="8265831" y="0"/>
            <a:ext cx="8790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  <a:cs typeface="Adobe Hebrew" pitchFamily="18" charset="-79"/>
              </a:rPr>
              <a:t>№:</a:t>
            </a:r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  <a:cs typeface="Adobe Hebrew" pitchFamily="18" charset="-79"/>
              </a:rPr>
              <a:t> 13</a:t>
            </a:r>
            <a:endParaRPr lang="ru-RU" sz="1600" b="1" dirty="0">
              <a:solidFill>
                <a:schemeClr val="accent4">
                  <a:lumMod val="40000"/>
                  <a:lumOff val="60000"/>
                </a:schemeClr>
              </a:solidFill>
              <a:latin typeface="Georgia" panose="02040502050405020303" pitchFamily="18" charset="0"/>
              <a:cs typeface="Adobe Hebrew" pitchFamily="18" charset="-79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EB4CE8-9A7B-4888-8384-3D4091A9DC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2835"/>
          <a:stretch/>
        </p:blipFill>
        <p:spPr>
          <a:xfrm>
            <a:off x="1053991" y="3407714"/>
            <a:ext cx="1352417" cy="13102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D7526D-B3C2-424B-BC8A-B9A9328188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0" t="9168" r="2921" b="32083"/>
          <a:stretch/>
        </p:blipFill>
        <p:spPr>
          <a:xfrm>
            <a:off x="5431823" y="979734"/>
            <a:ext cx="3181097" cy="284026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0E65AE9-FB91-48C4-A68C-742C9A5E52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888"/>
          <a:stretch/>
        </p:blipFill>
        <p:spPr>
          <a:xfrm>
            <a:off x="1051828" y="935006"/>
            <a:ext cx="4044547" cy="2344552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D4A016D5-FD64-4F6D-8DB3-0CFD6C1ACB15}"/>
              </a:ext>
            </a:extLst>
          </p:cNvPr>
          <p:cNvSpPr txBox="1">
            <a:spLocks/>
          </p:cNvSpPr>
          <p:nvPr/>
        </p:nvSpPr>
        <p:spPr>
          <a:xfrm>
            <a:off x="5431822" y="4011910"/>
            <a:ext cx="3181098" cy="6589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cs typeface="Adobe Hebrew" pitchFamily="18" charset="-79"/>
              </a:rPr>
              <a:t>Карта, где черным выделены участки с низким уровнем </a:t>
            </a:r>
            <a:r>
              <a:rPr lang="en-US" sz="1600" dirty="0">
                <a:cs typeface="Adobe Hebrew" pitchFamily="18" charset="-79"/>
              </a:rPr>
              <a:t>NDVI</a:t>
            </a:r>
            <a:endParaRPr lang="ru-RU" sz="1600" dirty="0">
              <a:cs typeface="Adobe Hebrew" pitchFamily="18" charset="-79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24044F10-5BF5-4535-B0F3-02003B7960EE}"/>
              </a:ext>
            </a:extLst>
          </p:cNvPr>
          <p:cNvSpPr txBox="1">
            <a:spLocks/>
          </p:cNvSpPr>
          <p:nvPr/>
        </p:nvSpPr>
        <p:spPr>
          <a:xfrm>
            <a:off x="2483768" y="3402245"/>
            <a:ext cx="2664296" cy="939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cs typeface="Adobe Hebrew" pitchFamily="18" charset="-79"/>
              </a:rPr>
              <a:t>Пример построения графиков изменения </a:t>
            </a:r>
            <a:r>
              <a:rPr lang="en-US" sz="1600" dirty="0">
                <a:cs typeface="Adobe Hebrew" pitchFamily="18" charset="-79"/>
              </a:rPr>
              <a:t>NDVI</a:t>
            </a:r>
            <a:r>
              <a:rPr lang="ru-RU" sz="1600" dirty="0">
                <a:cs typeface="Adobe Hebrew" pitchFamily="18" charset="-79"/>
              </a:rPr>
              <a:t> в течение года</a:t>
            </a:r>
          </a:p>
        </p:txBody>
      </p:sp>
    </p:spTree>
    <p:extLst>
      <p:ext uri="{BB962C8B-B14F-4D97-AF65-F5344CB8AC3E}">
        <p14:creationId xmlns:p14="http://schemas.microsoft.com/office/powerpoint/2010/main" val="3502877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BB079E-8E12-439C-86FC-E37F2EA00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714" y="-853108"/>
            <a:ext cx="8229600" cy="8572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D5EC6B5E-357E-4711-877D-A5D10E182CAC}"/>
              </a:ext>
            </a:extLst>
          </p:cNvPr>
          <p:cNvSpPr txBox="1">
            <a:spLocks/>
          </p:cNvSpPr>
          <p:nvPr/>
        </p:nvSpPr>
        <p:spPr>
          <a:xfrm>
            <a:off x="0" y="65188"/>
            <a:ext cx="9144000" cy="642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7030A0"/>
                </a:solidFill>
                <a:cs typeface="Adobe Hebrew" pitchFamily="18" charset="-79"/>
              </a:rPr>
              <a:t>Результат – тематические карты</a:t>
            </a:r>
            <a:endParaRPr lang="ru-RU" sz="1600" dirty="0">
              <a:solidFill>
                <a:srgbClr val="7030A0"/>
              </a:solidFill>
              <a:cs typeface="Adobe Hebrew" pitchFamily="18" charset="-79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3A08905-8300-4A06-B8B5-F27C872D306B}"/>
              </a:ext>
            </a:extLst>
          </p:cNvPr>
          <p:cNvGrpSpPr/>
          <p:nvPr/>
        </p:nvGrpSpPr>
        <p:grpSpPr>
          <a:xfrm>
            <a:off x="5892120" y="758711"/>
            <a:ext cx="3016788" cy="3847690"/>
            <a:chOff x="5247713" y="879409"/>
            <a:chExt cx="3548509" cy="4638338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9A1499CA-563A-423E-AD50-5DE49B9D16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934" r="2544" b="17401"/>
            <a:stretch/>
          </p:blipFill>
          <p:spPr>
            <a:xfrm>
              <a:off x="5247713" y="879409"/>
              <a:ext cx="3548509" cy="409754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24133225-6F39-4488-8FC0-7739E05B7C4F}"/>
                </a:ext>
              </a:extLst>
            </p:cNvPr>
            <p:cNvSpPr/>
            <p:nvPr/>
          </p:nvSpPr>
          <p:spPr>
            <a:xfrm>
              <a:off x="5379793" y="4982749"/>
              <a:ext cx="2084427" cy="534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D8B08F6-CC3E-4DA7-BE16-CC8DA3E11E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63" t="77467" r="60488" b="18967"/>
          <a:stretch/>
        </p:blipFill>
        <p:spPr>
          <a:xfrm>
            <a:off x="5570072" y="3920603"/>
            <a:ext cx="1641977" cy="199514"/>
          </a:xfrm>
          <a:prstGeom prst="rect">
            <a:avLst/>
          </a:prstGeom>
        </p:spPr>
      </p:pic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08053C30-7D4D-4FB3-A668-DFAA37820F03}"/>
              </a:ext>
            </a:extLst>
          </p:cNvPr>
          <p:cNvSpPr txBox="1">
            <a:spLocks/>
          </p:cNvSpPr>
          <p:nvPr/>
        </p:nvSpPr>
        <p:spPr>
          <a:xfrm>
            <a:off x="5570072" y="4275321"/>
            <a:ext cx="3338836" cy="6589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ru-RU" sz="1100" dirty="0">
                <a:cs typeface="Adobe Hebrew" pitchFamily="18" charset="-79"/>
              </a:rPr>
              <a:t>На снимке </a:t>
            </a:r>
            <a:r>
              <a:rPr lang="en-US" sz="1100" dirty="0">
                <a:cs typeface="Adobe Hebrew" pitchFamily="18" charset="-79"/>
              </a:rPr>
              <a:t>Landsat-8</a:t>
            </a:r>
            <a:r>
              <a:rPr lang="ru-RU" sz="1100" dirty="0">
                <a:cs typeface="Adobe Hebrew" pitchFamily="18" charset="-79"/>
              </a:rPr>
              <a:t>,</a:t>
            </a:r>
            <a:r>
              <a:rPr lang="en-US" sz="1100" dirty="0">
                <a:cs typeface="Adobe Hebrew" pitchFamily="18" charset="-79"/>
              </a:rPr>
              <a:t> </a:t>
            </a:r>
            <a:r>
              <a:rPr lang="ru-RU" sz="1100" dirty="0">
                <a:cs typeface="Adobe Hebrew" pitchFamily="18" charset="-79"/>
              </a:rPr>
              <a:t>представленном в псевдо натуральных цветах, падины обозначены красным цветом, район исследования выделен желтым.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D3127F0-0978-493F-B5AE-FAA27794D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708" y="0"/>
            <a:ext cx="743491" cy="5143500"/>
          </a:xfrm>
          <a:prstGeom prst="rect">
            <a:avLst/>
          </a:prstGeom>
        </p:spPr>
      </p:pic>
      <p:pic>
        <p:nvPicPr>
          <p:cNvPr id="14" name="Не гифка">
            <a:hlinkClick r:id="" action="ppaction://media"/>
            <a:extLst>
              <a:ext uri="{FF2B5EF4-FFF2-40B4-BE49-F238E27FC236}">
                <a16:creationId xmlns:a16="http://schemas.microsoft.com/office/drawing/2014/main" id="{B31F3436-00EF-460C-A038-CD24158115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092" y="1017730"/>
            <a:ext cx="4355976" cy="24502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3555873-C61A-4805-8D0D-F362C671E7BC}"/>
              </a:ext>
            </a:extLst>
          </p:cNvPr>
          <p:cNvSpPr txBox="1"/>
          <p:nvPr/>
        </p:nvSpPr>
        <p:spPr>
          <a:xfrm>
            <a:off x="705783" y="3622380"/>
            <a:ext cx="21040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latin typeface="Georgia" panose="02040502050405020303" pitchFamily="18" charset="0"/>
              </a:rPr>
              <a:t>Легенда:</a:t>
            </a: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997B8703-677A-4CDE-B7B2-DD2958C48B5A}"/>
              </a:ext>
            </a:extLst>
          </p:cNvPr>
          <p:cNvGrpSpPr/>
          <p:nvPr/>
        </p:nvGrpSpPr>
        <p:grpSpPr>
          <a:xfrm>
            <a:off x="828092" y="3943425"/>
            <a:ext cx="4202862" cy="894759"/>
            <a:chOff x="788486" y="4159406"/>
            <a:chExt cx="4202862" cy="894759"/>
          </a:xfrm>
        </p:grpSpPr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E8627188-B473-4559-A0CB-7C20755EA049}"/>
                </a:ext>
              </a:extLst>
            </p:cNvPr>
            <p:cNvSpPr/>
            <p:nvPr/>
          </p:nvSpPr>
          <p:spPr>
            <a:xfrm>
              <a:off x="808114" y="4193024"/>
              <a:ext cx="205170" cy="205170"/>
            </a:xfrm>
            <a:prstGeom prst="roundRect">
              <a:avLst/>
            </a:prstGeom>
            <a:solidFill>
              <a:srgbClr val="082E29"/>
            </a:solidFill>
            <a:ln>
              <a:solidFill>
                <a:srgbClr val="082E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>
                <a:solidFill>
                  <a:srgbClr val="0C4718"/>
                </a:solidFill>
              </a:endParaRPr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7999CEE9-6436-4111-B64F-1E18342DE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8486" y="4489350"/>
              <a:ext cx="231668" cy="231668"/>
            </a:xfrm>
            <a:prstGeom prst="rect">
              <a:avLst/>
            </a:prstGeom>
          </p:spPr>
        </p:pic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4F91AACB-F0AD-4056-BEC0-2A25775BE8AE}"/>
                </a:ext>
              </a:extLst>
            </p:cNvPr>
            <p:cNvSpPr/>
            <p:nvPr/>
          </p:nvSpPr>
          <p:spPr>
            <a:xfrm>
              <a:off x="809009" y="4820775"/>
              <a:ext cx="205170" cy="205170"/>
            </a:xfrm>
            <a:prstGeom prst="roundRect">
              <a:avLst/>
            </a:prstGeom>
            <a:solidFill>
              <a:srgbClr val="0FA00F"/>
            </a:solidFill>
            <a:ln>
              <a:solidFill>
                <a:srgbClr val="0FA0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E5E4555-E54D-408F-910F-0E596C6410AA}"/>
                </a:ext>
              </a:extLst>
            </p:cNvPr>
            <p:cNvSpPr txBox="1"/>
            <p:nvPr/>
          </p:nvSpPr>
          <p:spPr>
            <a:xfrm>
              <a:off x="1009039" y="4159406"/>
              <a:ext cx="27446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dirty="0">
                  <a:latin typeface="Georgia" panose="02040502050405020303" pitchFamily="18" charset="0"/>
                </a:rPr>
                <a:t>- переувлажненные (не представлены)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78CEACB-C876-4FB4-844C-18F53A27FD0D}"/>
                </a:ext>
              </a:extLst>
            </p:cNvPr>
            <p:cNvSpPr txBox="1"/>
            <p:nvPr/>
          </p:nvSpPr>
          <p:spPr>
            <a:xfrm>
              <a:off x="1028227" y="4480451"/>
              <a:ext cx="118173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dirty="0">
                  <a:latin typeface="Georgia" panose="02040502050405020303" pitchFamily="18" charset="0"/>
                </a:rPr>
                <a:t>- увлажненные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FFC77D6-B03C-4A85-B18A-6F2F58C8D910}"/>
                </a:ext>
              </a:extLst>
            </p:cNvPr>
            <p:cNvSpPr txBox="1"/>
            <p:nvPr/>
          </p:nvSpPr>
          <p:spPr>
            <a:xfrm>
              <a:off x="1020154" y="4792555"/>
              <a:ext cx="100860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dirty="0">
                  <a:latin typeface="Georgia" panose="02040502050405020303" pitchFamily="18" charset="0"/>
                </a:rPr>
                <a:t>- умеренные</a:t>
              </a: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3336A932-C265-4885-A325-F9DDDAF10503}"/>
                </a:ext>
              </a:extLst>
            </p:cNvPr>
            <p:cNvGrpSpPr/>
            <p:nvPr/>
          </p:nvGrpSpPr>
          <p:grpSpPr>
            <a:xfrm>
              <a:off x="2432936" y="4459408"/>
              <a:ext cx="839359" cy="261610"/>
              <a:chOff x="1245632" y="4465115"/>
              <a:chExt cx="839359" cy="261610"/>
            </a:xfrm>
          </p:grpSpPr>
          <p:sp>
            <p:nvSpPr>
              <p:cNvPr id="33" name="Прямоугольник: скругленные углы 32">
                <a:extLst>
                  <a:ext uri="{FF2B5EF4-FFF2-40B4-BE49-F238E27FC236}">
                    <a16:creationId xmlns:a16="http://schemas.microsoft.com/office/drawing/2014/main" id="{B6DDA338-F709-41B3-8149-914DACD512FE}"/>
                  </a:ext>
                </a:extLst>
              </p:cNvPr>
              <p:cNvSpPr/>
              <p:nvPr/>
            </p:nvSpPr>
            <p:spPr>
              <a:xfrm>
                <a:off x="1245632" y="4502860"/>
                <a:ext cx="205170" cy="205170"/>
              </a:xfrm>
              <a:prstGeom prst="roundRect">
                <a:avLst/>
              </a:prstGeom>
              <a:solidFill>
                <a:srgbClr val="ADD82C"/>
              </a:solidFill>
              <a:ln>
                <a:solidFill>
                  <a:srgbClr val="ADD8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>
                  <a:solidFill>
                    <a:srgbClr val="0C4718"/>
                  </a:solidFill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BE8970B-1033-41CC-9CDD-6F94247C2E44}"/>
                  </a:ext>
                </a:extLst>
              </p:cNvPr>
              <p:cNvSpPr txBox="1"/>
              <p:nvPr/>
            </p:nvSpPr>
            <p:spPr>
              <a:xfrm>
                <a:off x="1454690" y="4465115"/>
                <a:ext cx="63030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100" dirty="0">
                    <a:latin typeface="Georgia" panose="02040502050405020303" pitchFamily="18" charset="0"/>
                  </a:rPr>
                  <a:t>- сухие</a:t>
                </a:r>
              </a:p>
            </p:txBody>
          </p:sp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8420FC43-0F40-4939-8DF5-74A636D6CEBD}"/>
                </a:ext>
              </a:extLst>
            </p:cNvPr>
            <p:cNvGrpSpPr/>
            <p:nvPr/>
          </p:nvGrpSpPr>
          <p:grpSpPr>
            <a:xfrm>
              <a:off x="2431046" y="4756006"/>
              <a:ext cx="2560302" cy="261610"/>
              <a:chOff x="2488055" y="4758349"/>
              <a:chExt cx="2560302" cy="261610"/>
            </a:xfrm>
          </p:grpSpPr>
          <p:sp>
            <p:nvSpPr>
              <p:cNvPr id="34" name="Прямоугольник: скругленные углы 33">
                <a:extLst>
                  <a:ext uri="{FF2B5EF4-FFF2-40B4-BE49-F238E27FC236}">
                    <a16:creationId xmlns:a16="http://schemas.microsoft.com/office/drawing/2014/main" id="{58A61B2B-DBBB-4790-BD05-B6720CE29465}"/>
                  </a:ext>
                </a:extLst>
              </p:cNvPr>
              <p:cNvSpPr/>
              <p:nvPr/>
            </p:nvSpPr>
            <p:spPr>
              <a:xfrm>
                <a:off x="2488055" y="4799241"/>
                <a:ext cx="205170" cy="205170"/>
              </a:xfrm>
              <a:prstGeom prst="round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>
                  <a:solidFill>
                    <a:srgbClr val="0C4718"/>
                  </a:solidFill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6D248CE-5444-4739-9831-96E69BDC727C}"/>
                  </a:ext>
                </a:extLst>
              </p:cNvPr>
              <p:cNvSpPr txBox="1"/>
              <p:nvPr/>
            </p:nvSpPr>
            <p:spPr>
              <a:xfrm>
                <a:off x="2693225" y="4758349"/>
                <a:ext cx="235513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100" dirty="0">
                    <a:latin typeface="Georgia" panose="02040502050405020303" pitchFamily="18" charset="0"/>
                  </a:rPr>
                  <a:t>- иссушенные (не представлены)</a:t>
                </a:r>
              </a:p>
            </p:txBody>
          </p:sp>
        </p:grpSp>
      </p:grp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5D52A57-D958-4BEA-9DD2-F0F201283E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63" t="77467" r="60488" b="18967"/>
          <a:stretch/>
        </p:blipFill>
        <p:spPr>
          <a:xfrm>
            <a:off x="910699" y="800634"/>
            <a:ext cx="1285037" cy="156143"/>
          </a:xfrm>
          <a:prstGeom prst="rect">
            <a:avLst/>
          </a:prstGeom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D99F320E-30CC-4861-9DE1-FF36DCFE0F7F}"/>
              </a:ext>
            </a:extLst>
          </p:cNvPr>
          <p:cNvCxnSpPr>
            <a:cxnSpLocks/>
          </p:cNvCxnSpPr>
          <p:nvPr/>
        </p:nvCxnSpPr>
        <p:spPr>
          <a:xfrm>
            <a:off x="4972982" y="2139702"/>
            <a:ext cx="81457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97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106879CD-8940-4FC8-87C8-64F217C345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9585207"/>
              </p:ext>
            </p:extLst>
          </p:nvPr>
        </p:nvGraphicFramePr>
        <p:xfrm>
          <a:off x="4788024" y="1203598"/>
          <a:ext cx="4104456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F239C3CC-1384-4E23-944C-3ED381350DF3}"/>
              </a:ext>
            </a:extLst>
          </p:cNvPr>
          <p:cNvSpPr txBox="1"/>
          <p:nvPr/>
        </p:nvSpPr>
        <p:spPr>
          <a:xfrm>
            <a:off x="4788024" y="1563638"/>
            <a:ext cx="7367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S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,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9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eorgia" panose="02040502050405020303" pitchFamily="18" charset="0"/>
              </a:rPr>
              <a:t>км²</a:t>
            </a:r>
            <a:endParaRPr lang="ru-RU" sz="900" dirty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0B51F48-E444-4147-9310-19FB014C9A70}"/>
              </a:ext>
            </a:extLst>
          </p:cNvPr>
          <p:cNvSpPr txBox="1"/>
          <p:nvPr/>
        </p:nvSpPr>
        <p:spPr>
          <a:xfrm>
            <a:off x="8604448" y="4011910"/>
            <a:ext cx="43765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Г</a:t>
            </a:r>
            <a:r>
              <a:rPr lang="ru-RU" sz="9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eorgia" panose="02040502050405020303" pitchFamily="18" charset="0"/>
              </a:rPr>
              <a:t>од</a:t>
            </a:r>
            <a:endParaRPr lang="ru-RU" sz="900" dirty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2614BF07-1326-4720-9136-0573FB218EEC}"/>
              </a:ext>
            </a:extLst>
          </p:cNvPr>
          <p:cNvGrpSpPr/>
          <p:nvPr/>
        </p:nvGrpSpPr>
        <p:grpSpPr>
          <a:xfrm>
            <a:off x="-9360" y="0"/>
            <a:ext cx="742771" cy="5143500"/>
            <a:chOff x="-9360" y="0"/>
            <a:chExt cx="742771" cy="5143500"/>
          </a:xfrm>
        </p:grpSpPr>
        <p:pic>
          <p:nvPicPr>
            <p:cNvPr id="39" name="Picture 3">
              <a:extLst>
                <a:ext uri="{FF2B5EF4-FFF2-40B4-BE49-F238E27FC236}">
                  <a16:creationId xmlns:a16="http://schemas.microsoft.com/office/drawing/2014/main" id="{D8BA3FB0-4AB4-4141-AAEC-F5334FE70A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84" b="66752"/>
            <a:stretch/>
          </p:blipFill>
          <p:spPr bwMode="auto">
            <a:xfrm>
              <a:off x="0" y="0"/>
              <a:ext cx="727346" cy="514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4">
              <a:extLst>
                <a:ext uri="{FF2B5EF4-FFF2-40B4-BE49-F238E27FC236}">
                  <a16:creationId xmlns:a16="http://schemas.microsoft.com/office/drawing/2014/main" id="{3A79190B-85DD-4925-AA6D-9D589E1625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" y="1933"/>
              <a:ext cx="703894" cy="697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3">
              <a:extLst>
                <a:ext uri="{FF2B5EF4-FFF2-40B4-BE49-F238E27FC236}">
                  <a16:creationId xmlns:a16="http://schemas.microsoft.com/office/drawing/2014/main" id="{4F7B5CB0-B698-4D04-AF09-D839222627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93" y="1149484"/>
              <a:ext cx="736704" cy="2862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051E544C-4BF4-464C-BCE5-A2E2D6502CAC}"/>
                </a:ext>
              </a:extLst>
            </p:cNvPr>
            <p:cNvSpPr/>
            <p:nvPr/>
          </p:nvSpPr>
          <p:spPr>
            <a:xfrm>
              <a:off x="-9360" y="843558"/>
              <a:ext cx="736705" cy="272353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5" name="Заголовок 1">
            <a:extLst>
              <a:ext uri="{FF2B5EF4-FFF2-40B4-BE49-F238E27FC236}">
                <a16:creationId xmlns:a16="http://schemas.microsoft.com/office/drawing/2014/main" id="{F4F115B7-458F-48E4-A787-D82518F3B630}"/>
              </a:ext>
            </a:extLst>
          </p:cNvPr>
          <p:cNvSpPr txBox="1">
            <a:spLocks/>
          </p:cNvSpPr>
          <p:nvPr/>
        </p:nvSpPr>
        <p:spPr>
          <a:xfrm>
            <a:off x="737584" y="412106"/>
            <a:ext cx="8407295" cy="567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7030A0"/>
                </a:solidFill>
                <a:cs typeface="Adobe Hebrew" pitchFamily="18" charset="-79"/>
              </a:rPr>
              <a:t>Наша </a:t>
            </a:r>
            <a:r>
              <a:rPr lang="ru-RU" sz="1800" b="1" dirty="0" err="1">
                <a:solidFill>
                  <a:srgbClr val="7030A0"/>
                </a:solidFill>
                <a:cs typeface="Adobe Hebrew" pitchFamily="18" charset="-79"/>
              </a:rPr>
              <a:t>прога</a:t>
            </a:r>
            <a:r>
              <a:rPr lang="ru-RU" sz="1800" b="1" dirty="0">
                <a:solidFill>
                  <a:srgbClr val="7030A0"/>
                </a:solidFill>
                <a:cs typeface="Adobe Hebrew" pitchFamily="18" charset="-79"/>
              </a:rPr>
              <a:t> вывела площадь каждого класса, </a:t>
            </a:r>
            <a:br>
              <a:rPr lang="ru-RU" sz="1800" b="1" dirty="0">
                <a:solidFill>
                  <a:srgbClr val="7030A0"/>
                </a:solidFill>
                <a:cs typeface="Adobe Hebrew" pitchFamily="18" charset="-79"/>
              </a:rPr>
            </a:br>
            <a:r>
              <a:rPr lang="ru-RU" sz="1800" b="1" dirty="0">
                <a:solidFill>
                  <a:srgbClr val="7030A0"/>
                </a:solidFill>
                <a:cs typeface="Adobe Hebrew" pitchFamily="18" charset="-79"/>
              </a:rPr>
              <a:t>эти данные мы представили для наглядности в виде графиков</a:t>
            </a:r>
            <a:endParaRPr lang="ru-RU" sz="1200" dirty="0">
              <a:solidFill>
                <a:srgbClr val="7030A0"/>
              </a:solidFill>
              <a:cs typeface="Adobe Hebrew" pitchFamily="18" charset="-79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C0F12A9-12AE-4AB9-B358-A04B16B31D85}"/>
              </a:ext>
            </a:extLst>
          </p:cNvPr>
          <p:cNvSpPr/>
          <p:nvPr/>
        </p:nvSpPr>
        <p:spPr>
          <a:xfrm>
            <a:off x="8265831" y="0"/>
            <a:ext cx="8790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  <a:cs typeface="Adobe Hebrew" pitchFamily="18" charset="-79"/>
              </a:rPr>
              <a:t>№:</a:t>
            </a:r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  <a:cs typeface="Adobe Hebrew" pitchFamily="18" charset="-79"/>
              </a:rPr>
              <a:t> 13</a:t>
            </a:r>
            <a:endParaRPr lang="ru-RU" sz="1600" b="1" dirty="0">
              <a:solidFill>
                <a:schemeClr val="accent4">
                  <a:lumMod val="40000"/>
                  <a:lumOff val="60000"/>
                </a:schemeClr>
              </a:solidFill>
              <a:latin typeface="Georgia" panose="02040502050405020303" pitchFamily="18" charset="0"/>
              <a:cs typeface="Adobe Hebrew" pitchFamily="18" charset="-79"/>
            </a:endParaRP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83CE5460-6629-4D73-8331-C2347CC7BD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6097254"/>
              </p:ext>
            </p:extLst>
          </p:nvPr>
        </p:nvGraphicFramePr>
        <p:xfrm>
          <a:off x="755576" y="1203598"/>
          <a:ext cx="396044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81E55424-8556-4BFD-BC51-BFC81A9A4132}"/>
              </a:ext>
            </a:extLst>
          </p:cNvPr>
          <p:cNvSpPr txBox="1"/>
          <p:nvPr/>
        </p:nvSpPr>
        <p:spPr>
          <a:xfrm>
            <a:off x="755576" y="1563638"/>
            <a:ext cx="7367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S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,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9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eorgia" panose="02040502050405020303" pitchFamily="18" charset="0"/>
              </a:rPr>
              <a:t>км²</a:t>
            </a:r>
            <a:endParaRPr lang="ru-RU" sz="900" dirty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C99F7A-E935-4226-9936-E8E71AD2A4DB}"/>
              </a:ext>
            </a:extLst>
          </p:cNvPr>
          <p:cNvSpPr txBox="1"/>
          <p:nvPr/>
        </p:nvSpPr>
        <p:spPr>
          <a:xfrm>
            <a:off x="4427984" y="4011910"/>
            <a:ext cx="58728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eorgia" panose="02040502050405020303" pitchFamily="18" charset="0"/>
              </a:rPr>
              <a:t>Год</a:t>
            </a:r>
            <a:endParaRPr lang="ru-RU" sz="900" dirty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559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547664" y="581058"/>
            <a:ext cx="676875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Georgia" panose="02040502050405020303" pitchFamily="18" charset="0"/>
              <a:cs typeface="Adobe Hebrew" pitchFamily="18" charset="-79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247E331-C913-48A5-BC0F-69B02A3DC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2010658"/>
            <a:ext cx="4837923" cy="272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08C5B10-240E-43E2-90A9-3FAC7FB34C78}"/>
              </a:ext>
            </a:extLst>
          </p:cNvPr>
          <p:cNvGrpSpPr/>
          <p:nvPr/>
        </p:nvGrpSpPr>
        <p:grpSpPr>
          <a:xfrm>
            <a:off x="-9360" y="0"/>
            <a:ext cx="742771" cy="5143500"/>
            <a:chOff x="-9360" y="0"/>
            <a:chExt cx="742771" cy="5143500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E013C77E-2C90-4D20-9251-6FCBCA55D8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84" b="66752"/>
            <a:stretch/>
          </p:blipFill>
          <p:spPr bwMode="auto">
            <a:xfrm>
              <a:off x="0" y="0"/>
              <a:ext cx="727346" cy="514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D2085CEC-0D12-486B-9851-1CBB8DA074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" y="1933"/>
              <a:ext cx="703894" cy="697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A7BC4FCC-B690-4C7E-95B4-74DC6A6D11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93" y="1149484"/>
              <a:ext cx="736704" cy="2862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B399A5DD-83D0-44FB-9DCF-A1314B942E6A}"/>
                </a:ext>
              </a:extLst>
            </p:cNvPr>
            <p:cNvSpPr/>
            <p:nvPr/>
          </p:nvSpPr>
          <p:spPr>
            <a:xfrm>
              <a:off x="-9360" y="843558"/>
              <a:ext cx="736705" cy="272353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48B8E98-687E-4E8E-A732-6668E7BFB836}"/>
              </a:ext>
            </a:extLst>
          </p:cNvPr>
          <p:cNvSpPr/>
          <p:nvPr/>
        </p:nvSpPr>
        <p:spPr>
          <a:xfrm>
            <a:off x="8265831" y="0"/>
            <a:ext cx="8790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  <a:cs typeface="Adobe Hebrew" pitchFamily="18" charset="-79"/>
              </a:rPr>
              <a:t>№:</a:t>
            </a:r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  <a:cs typeface="Adobe Hebrew" pitchFamily="18" charset="-79"/>
              </a:rPr>
              <a:t> 13</a:t>
            </a:r>
            <a:endParaRPr lang="ru-RU" sz="1600" b="1" dirty="0">
              <a:solidFill>
                <a:schemeClr val="accent4">
                  <a:lumMod val="40000"/>
                  <a:lumOff val="60000"/>
                </a:schemeClr>
              </a:solidFill>
              <a:latin typeface="Georgia" panose="02040502050405020303" pitchFamily="18" charset="0"/>
              <a:cs typeface="Adobe Hebrew" pitchFamily="18" charset="-79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F8DD717E-51E2-4DDE-A10E-B9719BC59344}"/>
              </a:ext>
            </a:extLst>
          </p:cNvPr>
          <p:cNvSpPr txBox="1">
            <a:spLocks/>
          </p:cNvSpPr>
          <p:nvPr/>
        </p:nvSpPr>
        <p:spPr>
          <a:xfrm>
            <a:off x="650897" y="126748"/>
            <a:ext cx="8415057" cy="567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7030A0"/>
                </a:solidFill>
                <a:cs typeface="Adobe Hebrew" pitchFamily="18" charset="-79"/>
              </a:rPr>
              <a:t>Результат проекта: мы молодцы</a:t>
            </a:r>
            <a:r>
              <a:rPr lang="en-US" sz="2800" b="1" dirty="0">
                <a:solidFill>
                  <a:srgbClr val="7030A0"/>
                </a:solidFill>
                <a:cs typeface="Adobe Hebrew" pitchFamily="18" charset="-79"/>
              </a:rPr>
              <a:t>!</a:t>
            </a:r>
            <a:endParaRPr lang="ru-RU" sz="1800" dirty="0">
              <a:solidFill>
                <a:srgbClr val="7030A0"/>
              </a:solidFill>
              <a:cs typeface="Adobe Hebrew" pitchFamily="18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7743DC-6580-41D6-A78F-B037D8E6214A}"/>
              </a:ext>
            </a:extLst>
          </p:cNvPr>
          <p:cNvSpPr txBox="1"/>
          <p:nvPr/>
        </p:nvSpPr>
        <p:spPr>
          <a:xfrm>
            <a:off x="971600" y="706167"/>
            <a:ext cx="7992888" cy="1125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2000" dirty="0">
                <a:latin typeface="Georgia" panose="02040502050405020303" pitchFamily="18" charset="0"/>
              </a:rPr>
              <a:t>А также нами разработана программа </a:t>
            </a:r>
            <a:r>
              <a:rPr lang="ru-RU" sz="2000" b="1" i="0" u="none" strike="noStrike" dirty="0">
                <a:effectLst/>
                <a:latin typeface="Georgia" panose="02040502050405020303" pitchFamily="18" charset="0"/>
              </a:rPr>
              <a:t>«</a:t>
            </a:r>
            <a:r>
              <a:rPr lang="en-US" sz="2000" b="1" i="0" u="none" strike="noStrike" dirty="0">
                <a:effectLst/>
                <a:latin typeface="Georgia" panose="02040502050405020303" pitchFamily="18" charset="0"/>
              </a:rPr>
              <a:t>AgroN</a:t>
            </a:r>
            <a:r>
              <a:rPr lang="ru-RU" sz="2000" b="1" dirty="0">
                <a:latin typeface="Georgia" panose="02040502050405020303" pitchFamily="18" charset="0"/>
              </a:rPr>
              <a:t>ЕХ</a:t>
            </a:r>
            <a:r>
              <a:rPr lang="ru-RU" sz="2000" b="1" i="0" u="none" strike="noStrike" dirty="0">
                <a:effectLst/>
                <a:latin typeface="Georgia" panose="02040502050405020303" pitchFamily="18" charset="0"/>
              </a:rPr>
              <a:t>», </a:t>
            </a:r>
            <a:r>
              <a:rPr lang="ru-RU" sz="2000" b="0" i="0" u="none" strike="noStrike" dirty="0">
                <a:effectLst/>
                <a:latin typeface="Georgia" panose="02040502050405020303" pitchFamily="18" charset="0"/>
              </a:rPr>
              <a:t>которая может строить карты увлажненности территории и определять поля с низким уровнем вегетации в течение всего года. </a:t>
            </a:r>
            <a:endParaRPr lang="ru-R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453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547664" y="1325207"/>
            <a:ext cx="676875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Georgia" panose="02040502050405020303" pitchFamily="18" charset="0"/>
              <a:cs typeface="Adobe Hebrew" pitchFamily="18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CBAF2F-1D44-470D-AFE1-47881510FE28}"/>
              </a:ext>
            </a:extLst>
          </p:cNvPr>
          <p:cNvSpPr txBox="1"/>
          <p:nvPr/>
        </p:nvSpPr>
        <p:spPr>
          <a:xfrm>
            <a:off x="1763688" y="17076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5D3C0B-69C9-4CD5-A299-AD108EFB5995}"/>
              </a:ext>
            </a:extLst>
          </p:cNvPr>
          <p:cNvSpPr txBox="1"/>
          <p:nvPr/>
        </p:nvSpPr>
        <p:spPr>
          <a:xfrm>
            <a:off x="1043608" y="1120973"/>
            <a:ext cx="4660490" cy="95410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Сложность выделения района: разработанная нами «маска</a:t>
            </a:r>
            <a:r>
              <a:rPr lang="ru-RU" sz="1400" dirty="0">
                <a:solidFill>
                  <a:srgbClr val="000000"/>
                </a:solidFill>
                <a:latin typeface="Georgia" panose="02040502050405020303" pitchFamily="18" charset="0"/>
              </a:rPr>
              <a:t>»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исключает водные объекты, но на снимке остается еще застройка (населенные пункты и дороги) и заболоченные территории.</a:t>
            </a:r>
            <a:endParaRPr lang="ru-RU" sz="1400" dirty="0">
              <a:latin typeface="Georgia" panose="02040502050405020303" pitchFamily="18" charset="0"/>
            </a:endParaRPr>
          </a:p>
        </p:txBody>
      </p:sp>
      <p:cxnSp>
        <p:nvCxnSpPr>
          <p:cNvPr id="13" name="Соединитель: уступ 12">
            <a:extLst>
              <a:ext uri="{FF2B5EF4-FFF2-40B4-BE49-F238E27FC236}">
                <a16:creationId xmlns:a16="http://schemas.microsoft.com/office/drawing/2014/main" id="{AD9F64E0-9A04-45B5-B4B5-09A4E7885EF3}"/>
              </a:ext>
            </a:extLst>
          </p:cNvPr>
          <p:cNvCxnSpPr>
            <a:cxnSpLocks/>
            <a:stCxn id="12" idx="2"/>
            <a:endCxn id="14" idx="1"/>
          </p:cNvCxnSpPr>
          <p:nvPr/>
        </p:nvCxnSpPr>
        <p:spPr>
          <a:xfrm rot="16200000" flipH="1">
            <a:off x="4520384" y="928548"/>
            <a:ext cx="254979" cy="2548041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51547C8F-ABBF-40DA-BFBE-5752DB3D96A9}"/>
              </a:ext>
            </a:extLst>
          </p:cNvPr>
          <p:cNvSpPr/>
          <p:nvPr/>
        </p:nvSpPr>
        <p:spPr>
          <a:xfrm>
            <a:off x="5921894" y="1512304"/>
            <a:ext cx="2826571" cy="163550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Georgia" panose="02040502050405020303" pitchFamily="18" charset="0"/>
              </a:rPr>
              <a:t>Решение: разработать маску полей на основе кадастровой карты или разработать дополнительный алгоритм для выделения земель сельскохозяйственного назначения.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BBB31B0-021A-47F9-855A-DE7869D11726}"/>
              </a:ext>
            </a:extLst>
          </p:cNvPr>
          <p:cNvSpPr/>
          <p:nvPr/>
        </p:nvSpPr>
        <p:spPr>
          <a:xfrm>
            <a:off x="1043608" y="3147813"/>
            <a:ext cx="4660490" cy="59941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По мультиспектральным снимкам затруднительно осуществлять мониторинг в облачные дни.</a:t>
            </a:r>
            <a:endParaRPr lang="ru-RU" sz="1400" dirty="0">
              <a:latin typeface="Georgia" panose="02040502050405020303" pitchFamily="18" charset="0"/>
            </a:endParaRPr>
          </a:p>
        </p:txBody>
      </p:sp>
      <p:cxnSp>
        <p:nvCxnSpPr>
          <p:cNvPr id="18" name="Соединитель: уступ 17">
            <a:extLst>
              <a:ext uri="{FF2B5EF4-FFF2-40B4-BE49-F238E27FC236}">
                <a16:creationId xmlns:a16="http://schemas.microsoft.com/office/drawing/2014/main" id="{037387C1-171C-41EE-A5C1-6D4005EBF832}"/>
              </a:ext>
            </a:extLst>
          </p:cNvPr>
          <p:cNvCxnSpPr>
            <a:cxnSpLocks/>
          </p:cNvCxnSpPr>
          <p:nvPr/>
        </p:nvCxnSpPr>
        <p:spPr>
          <a:xfrm rot="16200000" flipH="1">
            <a:off x="4444754" y="2681493"/>
            <a:ext cx="352489" cy="2494291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E0D2AB5D-05BA-47DB-9D7B-E05FE194B2D3}"/>
              </a:ext>
            </a:extLst>
          </p:cNvPr>
          <p:cNvSpPr/>
          <p:nvPr/>
        </p:nvSpPr>
        <p:spPr>
          <a:xfrm>
            <a:off x="5921893" y="3718802"/>
            <a:ext cx="2826571" cy="781115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</a:rPr>
              <a:t>Решение</a:t>
            </a:r>
            <a:r>
              <a:rPr lang="ru-RU" sz="1400" b="0" i="0" u="none" strike="noStrike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: использовать радиолокационные снимки</a:t>
            </a:r>
            <a:r>
              <a:rPr lang="en-US" sz="1400" b="0" i="0" u="none" strike="noStrike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.</a:t>
            </a:r>
            <a:endParaRPr lang="ru-RU" sz="1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B5655582-02B4-4C0A-A2BE-E416E69806F8}"/>
              </a:ext>
            </a:extLst>
          </p:cNvPr>
          <p:cNvGrpSpPr/>
          <p:nvPr/>
        </p:nvGrpSpPr>
        <p:grpSpPr>
          <a:xfrm>
            <a:off x="-9360" y="0"/>
            <a:ext cx="742771" cy="5143500"/>
            <a:chOff x="-9360" y="0"/>
            <a:chExt cx="742771" cy="5143500"/>
          </a:xfrm>
        </p:grpSpPr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390E13AF-3135-4892-A9EE-E7F0ADFC98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84" b="66752"/>
            <a:stretch/>
          </p:blipFill>
          <p:spPr bwMode="auto">
            <a:xfrm>
              <a:off x="0" y="0"/>
              <a:ext cx="727346" cy="514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4">
              <a:extLst>
                <a:ext uri="{FF2B5EF4-FFF2-40B4-BE49-F238E27FC236}">
                  <a16:creationId xmlns:a16="http://schemas.microsoft.com/office/drawing/2014/main" id="{3B332E8B-66FE-4EC6-A7CC-B55E2353B1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" y="1933"/>
              <a:ext cx="703894" cy="697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3">
              <a:extLst>
                <a:ext uri="{FF2B5EF4-FFF2-40B4-BE49-F238E27FC236}">
                  <a16:creationId xmlns:a16="http://schemas.microsoft.com/office/drawing/2014/main" id="{22615C33-0AF3-4357-AA8F-A25763C2AA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93" y="1149484"/>
              <a:ext cx="736704" cy="2862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C4515491-E940-4D16-BCEC-3E84A1B8D39B}"/>
                </a:ext>
              </a:extLst>
            </p:cNvPr>
            <p:cNvSpPr/>
            <p:nvPr/>
          </p:nvSpPr>
          <p:spPr>
            <a:xfrm>
              <a:off x="-9360" y="843558"/>
              <a:ext cx="736705" cy="272353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F8DD717E-51E2-4DDE-A10E-B9719BC59344}"/>
              </a:ext>
            </a:extLst>
          </p:cNvPr>
          <p:cNvSpPr txBox="1">
            <a:spLocks/>
          </p:cNvSpPr>
          <p:nvPr/>
        </p:nvSpPr>
        <p:spPr>
          <a:xfrm>
            <a:off x="727344" y="146564"/>
            <a:ext cx="8415057" cy="567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7030A0"/>
                </a:solidFill>
                <a:cs typeface="Adobe Hebrew" pitchFamily="18" charset="-79"/>
              </a:rPr>
              <a:t>Проблемы проекта</a:t>
            </a:r>
            <a:endParaRPr lang="ru-RU" sz="2000" dirty="0">
              <a:solidFill>
                <a:srgbClr val="7030A0"/>
              </a:solidFill>
              <a:cs typeface="Adobe Hebrew" pitchFamily="18" charset="-79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2A00AE4-9C50-4727-88B6-53A080121310}"/>
              </a:ext>
            </a:extLst>
          </p:cNvPr>
          <p:cNvSpPr/>
          <p:nvPr/>
        </p:nvSpPr>
        <p:spPr>
          <a:xfrm>
            <a:off x="8265831" y="0"/>
            <a:ext cx="8790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  <a:cs typeface="Adobe Hebrew" pitchFamily="18" charset="-79"/>
              </a:rPr>
              <a:t>№:</a:t>
            </a:r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  <a:cs typeface="Adobe Hebrew" pitchFamily="18" charset="-79"/>
              </a:rPr>
              <a:t> 13</a:t>
            </a:r>
            <a:endParaRPr lang="ru-RU" sz="1600" b="1" dirty="0">
              <a:solidFill>
                <a:schemeClr val="accent4">
                  <a:lumMod val="40000"/>
                  <a:lumOff val="60000"/>
                </a:schemeClr>
              </a:solidFill>
              <a:latin typeface="Georgia" panose="02040502050405020303" pitchFamily="18" charset="0"/>
              <a:cs typeface="Adobe Hebrew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53546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114261" y="627534"/>
            <a:ext cx="676875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Georgia" panose="02040502050405020303" pitchFamily="18" charset="0"/>
              <a:cs typeface="Adobe Hebrew" pitchFamily="18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1E1755-7748-4C14-93D3-E21365C7BD38}"/>
              </a:ext>
            </a:extLst>
          </p:cNvPr>
          <p:cNvSpPr txBox="1"/>
          <p:nvPr/>
        </p:nvSpPr>
        <p:spPr>
          <a:xfrm>
            <a:off x="827584" y="661300"/>
            <a:ext cx="801267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latin typeface="Georgia" panose="02040502050405020303" pitchFamily="18" charset="0"/>
              </a:rPr>
              <a:t>Функция, позволяющей отслеживать эрозию почв, распространение болезней растений и пестицидного геноцида.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latin typeface="Georgia" panose="02040502050405020303" pitchFamily="18" charset="0"/>
              </a:rPr>
              <a:t>Функция, позволяющей отслеживать состояние водных ресурсов, использующихся в сельском хозяйстве.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latin typeface="Georgia" panose="02040502050405020303" pitchFamily="18" charset="0"/>
              </a:rPr>
              <a:t>Автоматизированное определение типа сельскохозяйственной культуры для агрострахования.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latin typeface="Georgia" panose="02040502050405020303" pitchFamily="18" charset="0"/>
              </a:rPr>
              <a:t>Автоматизированная актуализация кадастровой карты. 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F420916-BDBF-4ECA-98BC-243F0D432E70}"/>
              </a:ext>
            </a:extLst>
          </p:cNvPr>
          <p:cNvGrpSpPr/>
          <p:nvPr/>
        </p:nvGrpSpPr>
        <p:grpSpPr>
          <a:xfrm>
            <a:off x="-3293" y="0"/>
            <a:ext cx="736704" cy="5143500"/>
            <a:chOff x="-3293" y="0"/>
            <a:chExt cx="736704" cy="5143500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E32EA0E9-5199-4387-B2F7-74CD978737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84" b="66752"/>
            <a:stretch/>
          </p:blipFill>
          <p:spPr bwMode="auto">
            <a:xfrm>
              <a:off x="0" y="0"/>
              <a:ext cx="727346" cy="514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BFD1FE9C-E051-496F-A0E1-31F2D6310F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" y="1933"/>
              <a:ext cx="703894" cy="697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5F6F02CF-9AC3-47DF-B5FD-38EAA64271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93" y="1149484"/>
              <a:ext cx="736704" cy="2862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BC0F8EED-08D2-468A-A223-435193296A9D}"/>
              </a:ext>
            </a:extLst>
          </p:cNvPr>
          <p:cNvSpPr txBox="1">
            <a:spLocks/>
          </p:cNvSpPr>
          <p:nvPr/>
        </p:nvSpPr>
        <p:spPr>
          <a:xfrm>
            <a:off x="707090" y="2547"/>
            <a:ext cx="8436910" cy="6012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7030A0"/>
                </a:solidFill>
                <a:cs typeface="Adobe Hebrew" pitchFamily="18" charset="-79"/>
              </a:rPr>
              <a:t>Развитие проекта</a:t>
            </a:r>
            <a:endParaRPr lang="ru-RU" sz="2000" dirty="0">
              <a:solidFill>
                <a:srgbClr val="7030A0"/>
              </a:solidFill>
              <a:cs typeface="Adobe Hebrew" pitchFamily="18" charset="-79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34B995E-A041-4CD5-9075-B6DC665C896A}"/>
              </a:ext>
            </a:extLst>
          </p:cNvPr>
          <p:cNvSpPr/>
          <p:nvPr/>
        </p:nvSpPr>
        <p:spPr>
          <a:xfrm>
            <a:off x="8265831" y="0"/>
            <a:ext cx="8790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  <a:cs typeface="Adobe Hebrew" pitchFamily="18" charset="-79"/>
              </a:rPr>
              <a:t>№:</a:t>
            </a:r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  <a:cs typeface="Adobe Hebrew" pitchFamily="18" charset="-79"/>
              </a:rPr>
              <a:t> 13</a:t>
            </a:r>
            <a:endParaRPr lang="ru-RU" sz="1600" b="1" dirty="0">
              <a:solidFill>
                <a:schemeClr val="accent4">
                  <a:lumMod val="40000"/>
                  <a:lumOff val="60000"/>
                </a:schemeClr>
              </a:solidFill>
              <a:latin typeface="Georgia" panose="02040502050405020303" pitchFamily="18" charset="0"/>
              <a:cs typeface="Adobe Hebrew" pitchFamily="18" charset="-79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1126D8A-9943-459C-979F-2A83D0D572EE}"/>
              </a:ext>
            </a:extLst>
          </p:cNvPr>
          <p:cNvSpPr/>
          <p:nvPr/>
        </p:nvSpPr>
        <p:spPr>
          <a:xfrm>
            <a:off x="-9360" y="843558"/>
            <a:ext cx="736705" cy="27235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C3AEEE-B0AC-4FEE-8085-C7BAEF0E4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261" y="2848478"/>
            <a:ext cx="2577203" cy="172265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92D8BFB-8E56-4C11-B3D8-7B67E35600ED}"/>
              </a:ext>
            </a:extLst>
          </p:cNvPr>
          <p:cNvSpPr/>
          <p:nvPr/>
        </p:nvSpPr>
        <p:spPr>
          <a:xfrm>
            <a:off x="973025" y="4619816"/>
            <a:ext cx="2577203" cy="21872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Georgia" panose="02040502050405020303" pitchFamily="18" charset="0"/>
              </a:rPr>
              <a:t>Эрозия почв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6BFDA72-DF44-4186-A47A-7FF64A6F0755}"/>
              </a:ext>
            </a:extLst>
          </p:cNvPr>
          <p:cNvGrpSpPr/>
          <p:nvPr/>
        </p:nvGrpSpPr>
        <p:grpSpPr>
          <a:xfrm>
            <a:off x="3641223" y="2848477"/>
            <a:ext cx="2660331" cy="1722653"/>
            <a:chOff x="4860032" y="2859782"/>
            <a:chExt cx="2660330" cy="1755626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4144A76-6409-4C6E-9CDF-062CC1130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60032" y="2859782"/>
              <a:ext cx="1368152" cy="853675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4D9F209-7216-45FF-9C55-EA355E309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28184" y="2859782"/>
              <a:ext cx="1292178" cy="861452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3B7E8D3F-FB2B-428A-9719-29A804AC4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60032" y="3713457"/>
              <a:ext cx="1368152" cy="890155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7EAA99FF-DBE0-4AE9-A3CF-515D9F64B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2001"/>
            <a:stretch/>
          </p:blipFill>
          <p:spPr>
            <a:xfrm>
              <a:off x="6152210" y="3709443"/>
              <a:ext cx="1368152" cy="905965"/>
            </a:xfrm>
            <a:prstGeom prst="rect">
              <a:avLst/>
            </a:prstGeom>
          </p:spPr>
        </p:pic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A0A1D77-798B-4A03-BF19-06EE8007273B}"/>
              </a:ext>
            </a:extLst>
          </p:cNvPr>
          <p:cNvSpPr/>
          <p:nvPr/>
        </p:nvSpPr>
        <p:spPr>
          <a:xfrm>
            <a:off x="3641223" y="4619816"/>
            <a:ext cx="2660330" cy="21872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Georgia" panose="02040502050405020303" pitchFamily="18" charset="0"/>
              </a:rPr>
              <a:t>Болезни растений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7F43221-5210-4EC3-A2A3-9578CB4FBAB4}"/>
              </a:ext>
            </a:extLst>
          </p:cNvPr>
          <p:cNvSpPr/>
          <p:nvPr/>
        </p:nvSpPr>
        <p:spPr>
          <a:xfrm>
            <a:off x="6429507" y="4227935"/>
            <a:ext cx="2410747" cy="61060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Georgia" panose="02040502050405020303" pitchFamily="18" charset="0"/>
              </a:rPr>
              <a:t>Кадастровая карта</a:t>
            </a:r>
            <a:br>
              <a:rPr lang="ru-RU" sz="1600" dirty="0">
                <a:latin typeface="Georgia" panose="02040502050405020303" pitchFamily="18" charset="0"/>
              </a:rPr>
            </a:br>
            <a:r>
              <a:rPr lang="ru-RU" sz="1600" dirty="0">
                <a:latin typeface="Georgia" panose="02040502050405020303" pitchFamily="18" charset="0"/>
              </a:rPr>
              <a:t>Краснодарского края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1124892-8803-4185-BE9A-6A1AB9C7972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6715" b="12813"/>
          <a:stretch/>
        </p:blipFill>
        <p:spPr>
          <a:xfrm>
            <a:off x="6429508" y="2848477"/>
            <a:ext cx="2410746" cy="130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35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BE5177-A0F9-46DC-8639-57BDEDFDD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1"/>
          <a:stretch/>
        </p:blipFill>
        <p:spPr>
          <a:xfrm>
            <a:off x="0" y="0"/>
            <a:ext cx="9156520" cy="44850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8" y="2589315"/>
            <a:ext cx="1894348" cy="18546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23729" y="2537366"/>
            <a:ext cx="67956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Наши контакты</a:t>
            </a:r>
          </a:p>
          <a:p>
            <a:r>
              <a:rPr lang="ru-RU" u="none" strike="noStrike" dirty="0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Постникова Полина:</a:t>
            </a:r>
            <a:r>
              <a:rPr lang="ru-RU" b="0" i="0" u="none" strike="noStrike" dirty="0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 8 924 171 71 55,</a:t>
            </a:r>
            <a:r>
              <a:rPr lang="en-US" b="0" i="0" u="none" strike="noStrike" dirty="0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 intoleranz</a:t>
            </a:r>
            <a:r>
              <a:rPr lang="en-US" dirty="0">
                <a:solidFill>
                  <a:srgbClr val="FFFFFF"/>
                </a:solidFill>
                <a:latin typeface="Georgia" panose="02040502050405020303" pitchFamily="18" charset="0"/>
              </a:rPr>
              <a:t>.x@gmail.com</a:t>
            </a:r>
            <a:endParaRPr lang="ru-RU" dirty="0">
              <a:solidFill>
                <a:srgbClr val="FFFFFF"/>
              </a:solidFill>
              <a:effectLst/>
              <a:latin typeface="Georgia" panose="02040502050405020303" pitchFamily="18" charset="0"/>
            </a:endParaRPr>
          </a:p>
          <a:p>
            <a:r>
              <a:rPr lang="ru-RU" i="0" u="none" strike="noStrike" dirty="0" err="1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Мисриханова</a:t>
            </a:r>
            <a:r>
              <a:rPr lang="ru-RU" i="0" u="none" strike="noStrike" dirty="0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 Милена: </a:t>
            </a:r>
            <a:r>
              <a:rPr lang="ru-RU" b="0" i="0" u="none" strike="noStrike" dirty="0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+7 903 575 07 08,</a:t>
            </a:r>
            <a:r>
              <a:rPr lang="en-US" b="0" i="0" u="none" strike="noStrike" dirty="0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 milena04.07@mail.ru</a:t>
            </a:r>
            <a:endParaRPr lang="ru-RU" dirty="0">
              <a:solidFill>
                <a:srgbClr val="FFFFFF"/>
              </a:solidFill>
              <a:effectLst/>
              <a:latin typeface="Georgia" panose="02040502050405020303" pitchFamily="18" charset="0"/>
            </a:endParaRPr>
          </a:p>
          <a:p>
            <a:r>
              <a:rPr lang="ru-RU" i="0" u="none" strike="noStrike" dirty="0" err="1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Закружный</a:t>
            </a:r>
            <a:r>
              <a:rPr lang="ru-RU" i="0" u="none" strike="noStrike" dirty="0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 Павел: </a:t>
            </a:r>
            <a:r>
              <a:rPr lang="ru-RU" b="0" i="0" u="none" strike="noStrike" dirty="0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8 903 279 73 97,</a:t>
            </a:r>
            <a:r>
              <a:rPr lang="en-US" b="0" i="0" u="none" strike="noStrike" dirty="0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  pavelzakr55@gmail.com</a:t>
            </a:r>
            <a:endParaRPr lang="ru-RU" dirty="0">
              <a:solidFill>
                <a:srgbClr val="FFFFFF"/>
              </a:solidFill>
              <a:effectLst/>
              <a:latin typeface="Georgia" panose="02040502050405020303" pitchFamily="18" charset="0"/>
            </a:endParaRPr>
          </a:p>
          <a:p>
            <a:r>
              <a:rPr lang="ru-RU" b="0" i="0" u="none" strike="noStrike" dirty="0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Лалетина София: 8 923 574 19 03,</a:t>
            </a:r>
            <a:r>
              <a:rPr lang="en-US" b="0" i="0" u="none" strike="noStrike" dirty="0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 solaletina@mail.ru</a:t>
            </a:r>
            <a:endParaRPr lang="ru-RU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996441"/>
            <a:ext cx="622818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latin typeface="Georgia" panose="02040502050405020303" pitchFamily="18" charset="0"/>
                <a:cs typeface="Adobe Hebrew" pitchFamily="18" charset="-79"/>
              </a:rPr>
              <a:t>Terra </a:t>
            </a:r>
            <a:r>
              <a:rPr lang="ru-RU" sz="2300" b="1" dirty="0" err="1">
                <a:solidFill>
                  <a:schemeClr val="bg1"/>
                </a:solidFill>
                <a:latin typeface="Georgia" panose="02040502050405020303" pitchFamily="18" charset="0"/>
                <a:cs typeface="Adobe Hebrew" pitchFamily="18" charset="-79"/>
              </a:rPr>
              <a:t>Notum</a:t>
            </a:r>
            <a:r>
              <a:rPr lang="ru-RU" sz="2300" b="1" dirty="0">
                <a:solidFill>
                  <a:schemeClr val="bg1"/>
                </a:solidFill>
                <a:latin typeface="Georgia" panose="02040502050405020303" pitchFamily="18" charset="0"/>
                <a:cs typeface="Adobe Hebrew" pitchFamily="18" charset="-79"/>
              </a:rPr>
              <a:t>: геоинформационные </a:t>
            </a:r>
            <a:br>
              <a:rPr lang="ru-RU" sz="2300" b="1" dirty="0">
                <a:solidFill>
                  <a:schemeClr val="bg1"/>
                </a:solidFill>
                <a:latin typeface="Georgia" panose="02040502050405020303" pitchFamily="18" charset="0"/>
                <a:cs typeface="Adobe Hebrew" pitchFamily="18" charset="-79"/>
              </a:rPr>
            </a:br>
            <a:r>
              <a:rPr lang="ru-RU" sz="2300" b="1" dirty="0">
                <a:solidFill>
                  <a:schemeClr val="bg1"/>
                </a:solidFill>
                <a:latin typeface="Georgia" panose="02040502050405020303" pitchFamily="18" charset="0"/>
                <a:cs typeface="Adobe Hebrew" pitchFamily="18" charset="-79"/>
              </a:rPr>
              <a:t>системы и технологии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27DD900-88C3-4DFE-AAA1-9190EBA9A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44" y="4649822"/>
            <a:ext cx="8694712" cy="3964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DB05BE9-D088-418A-84BB-1176634C7F78}"/>
              </a:ext>
            </a:extLst>
          </p:cNvPr>
          <p:cNvSpPr txBox="1"/>
          <p:nvPr/>
        </p:nvSpPr>
        <p:spPr>
          <a:xfrm>
            <a:off x="0" y="31464"/>
            <a:ext cx="661564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latin typeface="Georgia" panose="02040502050405020303" pitchFamily="18" charset="0"/>
              </a:rPr>
              <a:t>Космическая смена «Сириус 2022»</a:t>
            </a:r>
          </a:p>
          <a:p>
            <a:r>
              <a:rPr lang="ru-RU" sz="2300" b="1" dirty="0">
                <a:solidFill>
                  <a:schemeClr val="bg1"/>
                </a:solidFill>
                <a:latin typeface="Georgia" panose="02040502050405020303" pitchFamily="18" charset="0"/>
                <a:cs typeface="Adobe Hebrew" pitchFamily="18" charset="-79"/>
              </a:rPr>
              <a:t>01</a:t>
            </a:r>
            <a:r>
              <a:rPr lang="en-US" sz="2300" b="1" dirty="0">
                <a:solidFill>
                  <a:schemeClr val="bg1"/>
                </a:solidFill>
                <a:latin typeface="Georgia" panose="02040502050405020303" pitchFamily="18" charset="0"/>
                <a:cs typeface="Adobe Hebrew" pitchFamily="18" charset="-79"/>
              </a:rPr>
              <a:t>-</a:t>
            </a:r>
            <a:r>
              <a:rPr lang="ru-RU" sz="2300" b="1" dirty="0">
                <a:solidFill>
                  <a:schemeClr val="bg1"/>
                </a:solidFill>
                <a:latin typeface="Georgia" panose="02040502050405020303" pitchFamily="18" charset="0"/>
                <a:cs typeface="Adobe Hebrew" pitchFamily="18" charset="-79"/>
              </a:rPr>
              <a:t>15</a:t>
            </a:r>
            <a:r>
              <a:rPr lang="en-US" sz="2300" b="1" dirty="0">
                <a:solidFill>
                  <a:schemeClr val="bg1"/>
                </a:solidFill>
                <a:latin typeface="Georgia" panose="02040502050405020303" pitchFamily="18" charset="0"/>
                <a:cs typeface="Adobe Hebrew" pitchFamily="18" charset="-79"/>
              </a:rPr>
              <a:t> </a:t>
            </a:r>
            <a:r>
              <a:rPr lang="ru-RU" sz="2300" b="1" dirty="0">
                <a:solidFill>
                  <a:schemeClr val="bg1"/>
                </a:solidFill>
                <a:latin typeface="Georgia" panose="02040502050405020303" pitchFamily="18" charset="0"/>
                <a:cs typeface="Adobe Hebrew" pitchFamily="18" charset="-79"/>
              </a:rPr>
              <a:t>апреля 2022 г.</a:t>
            </a:r>
            <a:endParaRPr lang="ru-RU" sz="23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869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31E1755-7748-4C14-93D3-E21365C7BD38}"/>
              </a:ext>
            </a:extLst>
          </p:cNvPr>
          <p:cNvSpPr txBox="1"/>
          <p:nvPr/>
        </p:nvSpPr>
        <p:spPr>
          <a:xfrm>
            <a:off x="1115616" y="350737"/>
            <a:ext cx="77048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u="none" strike="noStrike" dirty="0">
                <a:solidFill>
                  <a:srgbClr val="291656"/>
                </a:solidFill>
                <a:effectLst/>
                <a:latin typeface="Georgia" panose="02040502050405020303" pitchFamily="18" charset="0"/>
              </a:rPr>
              <a:t>Благодарим за помощь руководителей нашего проекта – </a:t>
            </a:r>
            <a:r>
              <a:rPr lang="ru-RU" sz="2000" b="0" i="1" u="none" strike="noStrike" dirty="0">
                <a:solidFill>
                  <a:srgbClr val="291656"/>
                </a:solidFill>
                <a:effectLst/>
                <a:latin typeface="Georgia" panose="02040502050405020303" pitchFamily="18" charset="0"/>
              </a:rPr>
              <a:t>Волкову Наталью Вячеславовну</a:t>
            </a:r>
            <a:r>
              <a:rPr lang="ru-RU" sz="2000" b="0" i="0" u="none" strike="noStrike" dirty="0">
                <a:solidFill>
                  <a:srgbClr val="291656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1" u="none" strike="noStrike" dirty="0">
                <a:solidFill>
                  <a:srgbClr val="291656"/>
                </a:solidFill>
                <a:effectLst/>
                <a:latin typeface="Georgia" panose="02040502050405020303" pitchFamily="18" charset="0"/>
              </a:rPr>
              <a:t>и</a:t>
            </a:r>
            <a:r>
              <a:rPr lang="ru-RU" sz="2000" b="0" i="0" u="none" strike="noStrike" dirty="0">
                <a:solidFill>
                  <a:srgbClr val="291656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000" b="0" i="1" u="none" strike="noStrike" dirty="0">
                <a:solidFill>
                  <a:srgbClr val="291656"/>
                </a:solidFill>
                <a:effectLst/>
                <a:latin typeface="Georgia" panose="02040502050405020303" pitchFamily="18" charset="0"/>
              </a:rPr>
              <a:t>Алейникова Александра Анатольевича</a:t>
            </a:r>
            <a:endParaRPr lang="ru-RU" sz="2000" i="1" dirty="0">
              <a:solidFill>
                <a:srgbClr val="291656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A946C29-F038-4D14-9C23-DD5268CFD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059832" y="946980"/>
            <a:ext cx="380960" cy="405007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114261" y="627534"/>
            <a:ext cx="676875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Georgia" panose="02040502050405020303" pitchFamily="18" charset="0"/>
              <a:cs typeface="Adobe Hebrew" pitchFamily="18" charset="-79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ED09607-386E-498C-A24E-A0F58A88A62E}"/>
              </a:ext>
            </a:extLst>
          </p:cNvPr>
          <p:cNvGrpSpPr/>
          <p:nvPr/>
        </p:nvGrpSpPr>
        <p:grpSpPr>
          <a:xfrm>
            <a:off x="-9360" y="0"/>
            <a:ext cx="742771" cy="5143500"/>
            <a:chOff x="-9360" y="0"/>
            <a:chExt cx="742771" cy="5143500"/>
          </a:xfrm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56664AF7-8559-48EF-B687-0E47F637B5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84" b="66752"/>
            <a:stretch/>
          </p:blipFill>
          <p:spPr bwMode="auto">
            <a:xfrm>
              <a:off x="0" y="0"/>
              <a:ext cx="727346" cy="514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0F5A6FE5-FA2A-453A-BBA8-649A327196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" y="1933"/>
              <a:ext cx="703894" cy="697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F68E952B-5FB6-490F-9327-DD950E04A4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93" y="1149484"/>
              <a:ext cx="736704" cy="2862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7687D655-4826-40EF-BF1A-76147EBB2D3F}"/>
                </a:ext>
              </a:extLst>
            </p:cNvPr>
            <p:cNvSpPr/>
            <p:nvPr/>
          </p:nvSpPr>
          <p:spPr>
            <a:xfrm>
              <a:off x="-9360" y="843558"/>
              <a:ext cx="736705" cy="272353"/>
            </a:xfrm>
            <a:prstGeom prst="rect">
              <a:avLst/>
            </a:prstGeom>
            <a:solidFill>
              <a:srgbClr val="322A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DECB93-D417-4033-9C6F-48739842CC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6981" b="36000"/>
          <a:stretch/>
        </p:blipFill>
        <p:spPr>
          <a:xfrm>
            <a:off x="5948158" y="2571750"/>
            <a:ext cx="2639146" cy="7130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4B6B97F-E700-43FF-9585-D632CB5E8585}"/>
              </a:ext>
            </a:extLst>
          </p:cNvPr>
          <p:cNvSpPr txBox="1"/>
          <p:nvPr/>
        </p:nvSpPr>
        <p:spPr>
          <a:xfrm>
            <a:off x="5794527" y="1483852"/>
            <a:ext cx="3025945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0" i="0" u="none" strike="noStrike" dirty="0">
                <a:solidFill>
                  <a:srgbClr val="291656"/>
                </a:solidFill>
                <a:effectLst/>
                <a:latin typeface="Georgia" panose="02040502050405020303" pitchFamily="18" charset="0"/>
              </a:rPr>
              <a:t>В ходе работы использованы ПО:</a:t>
            </a:r>
            <a:endParaRPr lang="ru-RU" sz="1600" dirty="0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AC1A4A25-B7BC-478D-A905-CC0B701E5A8E}"/>
              </a:ext>
            </a:extLst>
          </p:cNvPr>
          <p:cNvCxnSpPr>
            <a:stCxn id="16" idx="2"/>
          </p:cNvCxnSpPr>
          <p:nvPr/>
        </p:nvCxnSpPr>
        <p:spPr>
          <a:xfrm>
            <a:off x="7307500" y="2068627"/>
            <a:ext cx="804" cy="5031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1EDF01C-E9C6-469C-8D15-C019250774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9387" y="3232263"/>
            <a:ext cx="2016224" cy="15877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222AF7-BEFE-4ABC-8B25-4183EF0D61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9750" y="1483852"/>
            <a:ext cx="4279447" cy="3209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3653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6C3ED30-D794-4629-BACC-E189E04E7E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9128"/>
          <a:stretch/>
        </p:blipFill>
        <p:spPr>
          <a:xfrm>
            <a:off x="-1" y="0"/>
            <a:ext cx="9137933" cy="7497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7045CE6-41F2-43C6-B2DB-6595F133FF51}"/>
              </a:ext>
            </a:extLst>
          </p:cNvPr>
          <p:cNvSpPr txBox="1"/>
          <p:nvPr/>
        </p:nvSpPr>
        <p:spPr>
          <a:xfrm>
            <a:off x="5722530" y="1022781"/>
            <a:ext cx="336205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b="1" i="0" u="none" strike="noStrike" dirty="0">
                <a:solidFill>
                  <a:srgbClr val="291656"/>
                </a:solidFill>
                <a:effectLst/>
                <a:latin typeface="Georgia" panose="02040502050405020303" pitchFamily="18" charset="0"/>
              </a:rPr>
              <a:t> София Лалетина</a:t>
            </a:r>
            <a:r>
              <a:rPr lang="ru-RU" b="0" i="0" u="none" strike="noStrike" dirty="0">
                <a:solidFill>
                  <a:srgbClr val="291656"/>
                </a:solidFill>
                <a:effectLst/>
                <a:latin typeface="Georgia" panose="02040502050405020303" pitchFamily="18" charset="0"/>
              </a:rPr>
              <a:t> – координатор проекта</a:t>
            </a:r>
            <a:br>
              <a:rPr lang="ru-RU" b="0" i="0" u="none" strike="noStrike" dirty="0">
                <a:solidFill>
                  <a:srgbClr val="291656"/>
                </a:solidFill>
                <a:effectLst/>
                <a:latin typeface="Georgia" panose="02040502050405020303" pitchFamily="18" charset="0"/>
              </a:rPr>
            </a:br>
            <a:endParaRPr lang="ru-RU" dirty="0">
              <a:solidFill>
                <a:srgbClr val="291656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b="1" i="0" u="none" strike="noStrike" dirty="0">
                <a:solidFill>
                  <a:srgbClr val="291656"/>
                </a:solidFill>
                <a:effectLst/>
                <a:latin typeface="Georgia" panose="02040502050405020303" pitchFamily="18" charset="0"/>
              </a:rPr>
              <a:t> Павел </a:t>
            </a:r>
            <a:r>
              <a:rPr lang="ru-RU" b="1" i="0" u="none" strike="noStrike" dirty="0" err="1">
                <a:solidFill>
                  <a:srgbClr val="291656"/>
                </a:solidFill>
                <a:effectLst/>
                <a:latin typeface="Georgia" panose="02040502050405020303" pitchFamily="18" charset="0"/>
              </a:rPr>
              <a:t>Закружный</a:t>
            </a:r>
            <a:r>
              <a:rPr lang="ru-RU" b="1" i="0" u="none" strike="noStrike" dirty="0">
                <a:solidFill>
                  <a:srgbClr val="291656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>
                <a:solidFill>
                  <a:srgbClr val="291656"/>
                </a:solidFill>
                <a:effectLst/>
                <a:latin typeface="Georgia" panose="02040502050405020303" pitchFamily="18" charset="0"/>
              </a:rPr>
              <a:t>– разработчик программы «</a:t>
            </a:r>
            <a:r>
              <a:rPr lang="en-US" b="0" i="0" u="none" strike="noStrike" dirty="0">
                <a:solidFill>
                  <a:srgbClr val="291656"/>
                </a:solidFill>
                <a:effectLst/>
                <a:latin typeface="Georgia" panose="02040502050405020303" pitchFamily="18" charset="0"/>
              </a:rPr>
              <a:t>AgroN</a:t>
            </a:r>
            <a:r>
              <a:rPr lang="ru-RU" dirty="0">
                <a:solidFill>
                  <a:srgbClr val="291656"/>
                </a:solidFill>
                <a:latin typeface="Georgia" panose="02040502050405020303" pitchFamily="18" charset="0"/>
              </a:rPr>
              <a:t>ЕХ</a:t>
            </a:r>
            <a:r>
              <a:rPr lang="ru-RU" b="0" i="0" u="none" strike="noStrike" dirty="0">
                <a:solidFill>
                  <a:srgbClr val="291656"/>
                </a:solidFill>
                <a:effectLst/>
                <a:latin typeface="Georgia" panose="02040502050405020303" pitchFamily="18" charset="0"/>
              </a:rPr>
              <a:t>»</a:t>
            </a:r>
            <a:br>
              <a:rPr lang="ru-RU" b="0" i="0" u="none" strike="noStrike" dirty="0">
                <a:solidFill>
                  <a:srgbClr val="291656"/>
                </a:solidFill>
                <a:effectLst/>
                <a:latin typeface="Georgia" panose="02040502050405020303" pitchFamily="18" charset="0"/>
              </a:rPr>
            </a:br>
            <a:endParaRPr lang="ru-RU" dirty="0">
              <a:solidFill>
                <a:srgbClr val="291656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b="1" i="0" u="none" strike="noStrike" dirty="0">
                <a:solidFill>
                  <a:srgbClr val="291656"/>
                </a:solidFill>
                <a:effectLst/>
                <a:latin typeface="Georgia" panose="02040502050405020303" pitchFamily="18" charset="0"/>
              </a:rPr>
              <a:t> Милена </a:t>
            </a:r>
            <a:r>
              <a:rPr lang="ru-RU" b="1" i="0" u="none" strike="noStrike" dirty="0" err="1">
                <a:solidFill>
                  <a:srgbClr val="291656"/>
                </a:solidFill>
                <a:effectLst/>
                <a:latin typeface="Georgia" panose="02040502050405020303" pitchFamily="18" charset="0"/>
              </a:rPr>
              <a:t>Мисриханова</a:t>
            </a:r>
            <a:r>
              <a:rPr lang="ru-RU" b="1" i="0" u="none" strike="noStrike" dirty="0">
                <a:solidFill>
                  <a:srgbClr val="291656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u="none" strike="noStrike" dirty="0">
                <a:solidFill>
                  <a:srgbClr val="291656"/>
                </a:solidFill>
                <a:effectLst/>
                <a:latin typeface="Georgia" panose="02040502050405020303" pitchFamily="18" charset="0"/>
              </a:rPr>
              <a:t>– бизнес-аналитик, дизайнер</a:t>
            </a:r>
            <a:br>
              <a:rPr lang="ru-RU" b="0" i="0" u="none" strike="noStrike" dirty="0">
                <a:solidFill>
                  <a:srgbClr val="291656"/>
                </a:solidFill>
                <a:effectLst/>
                <a:latin typeface="Georgia" panose="02040502050405020303" pitchFamily="18" charset="0"/>
              </a:rPr>
            </a:br>
            <a:endParaRPr lang="ru-RU" dirty="0">
              <a:solidFill>
                <a:srgbClr val="291656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b="1" i="0" u="none" strike="noStrike" dirty="0">
                <a:solidFill>
                  <a:srgbClr val="291656"/>
                </a:solidFill>
                <a:effectLst/>
                <a:latin typeface="Georgia" panose="02040502050405020303" pitchFamily="18" charset="0"/>
              </a:rPr>
              <a:t> Полина Постникова </a:t>
            </a:r>
            <a:r>
              <a:rPr lang="ru-RU" b="0" i="0" u="none" strike="noStrike" dirty="0">
                <a:solidFill>
                  <a:srgbClr val="291656"/>
                </a:solidFill>
                <a:effectLst/>
                <a:latin typeface="Georgia" panose="02040502050405020303" pitchFamily="18" charset="0"/>
              </a:rPr>
              <a:t>– исследователь ресурсов и исполнитель</a:t>
            </a:r>
            <a:endParaRPr lang="ru-RU" dirty="0">
              <a:solidFill>
                <a:srgbClr val="291656"/>
              </a:solidFill>
              <a:latin typeface="Georgia" panose="02040502050405020303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EC6B4AF-30FB-4B55-808E-DBAA33395F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47" r="7328"/>
          <a:stretch/>
        </p:blipFill>
        <p:spPr>
          <a:xfrm>
            <a:off x="958841" y="904130"/>
            <a:ext cx="4608513" cy="3930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A5516AC-FF08-408E-99EF-2242295DD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4849" y="4856221"/>
            <a:ext cx="322293" cy="267494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26D0DAED-BBB7-48FD-86C8-05BB1873CAE2}"/>
              </a:ext>
            </a:extLst>
          </p:cNvPr>
          <p:cNvGrpSpPr/>
          <p:nvPr/>
        </p:nvGrpSpPr>
        <p:grpSpPr>
          <a:xfrm>
            <a:off x="-3178" y="0"/>
            <a:ext cx="806844" cy="5141567"/>
            <a:chOff x="1598" y="1933"/>
            <a:chExt cx="806844" cy="5141567"/>
          </a:xfrm>
        </p:grpSpPr>
        <p:pic>
          <p:nvPicPr>
            <p:cNvPr id="22" name="Picture 3">
              <a:extLst>
                <a:ext uri="{FF2B5EF4-FFF2-40B4-BE49-F238E27FC236}">
                  <a16:creationId xmlns:a16="http://schemas.microsoft.com/office/drawing/2014/main" id="{C0AB6835-4C1F-43A4-AFAE-C10CD46641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84" b="66752"/>
            <a:stretch/>
          </p:blipFill>
          <p:spPr bwMode="auto">
            <a:xfrm>
              <a:off x="10844" y="431337"/>
              <a:ext cx="796000" cy="4712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5220A73A-5BEB-4B68-95DB-1210321957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" y="1933"/>
              <a:ext cx="806844" cy="799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D4972ECB-D47C-45FE-B13C-1F0572EEB8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" y="751721"/>
              <a:ext cx="806844" cy="2862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7300BA9D-053D-4C17-B01E-0F5F03B15A26}"/>
              </a:ext>
            </a:extLst>
          </p:cNvPr>
          <p:cNvSpPr txBox="1">
            <a:spLocks/>
          </p:cNvSpPr>
          <p:nvPr/>
        </p:nvSpPr>
        <p:spPr>
          <a:xfrm>
            <a:off x="16858" y="70862"/>
            <a:ext cx="9110284" cy="567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bg1"/>
                </a:solidFill>
                <a:cs typeface="Adobe Hebrew" pitchFamily="18" charset="-79"/>
              </a:rPr>
              <a:t>Команда № 13</a:t>
            </a:r>
            <a:endParaRPr lang="ru-RU" sz="1800" dirty="0">
              <a:solidFill>
                <a:schemeClr val="bg1"/>
              </a:solidFill>
              <a:cs typeface="Adobe Hebrew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90535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F8895BBB-A624-48F4-8BA7-76ECE4837E8E}"/>
              </a:ext>
            </a:extLst>
          </p:cNvPr>
          <p:cNvGrpSpPr/>
          <p:nvPr/>
        </p:nvGrpSpPr>
        <p:grpSpPr>
          <a:xfrm>
            <a:off x="421603" y="1391841"/>
            <a:ext cx="5914414" cy="3167468"/>
            <a:chOff x="3240030" y="1192822"/>
            <a:chExt cx="5572758" cy="2998147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A601F7AC-1DE5-4F7B-BA95-2830DB4076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747" t="10434"/>
            <a:stretch/>
          </p:blipFill>
          <p:spPr>
            <a:xfrm>
              <a:off x="3764406" y="1192822"/>
              <a:ext cx="5048382" cy="2998147"/>
            </a:xfrm>
            <a:prstGeom prst="rect">
              <a:avLst/>
            </a:prstGeom>
          </p:spPr>
        </p:pic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3B23AFC0-1C89-46DC-BA3B-42B0E1EC7F53}"/>
                </a:ext>
              </a:extLst>
            </p:cNvPr>
            <p:cNvSpPr/>
            <p:nvPr/>
          </p:nvSpPr>
          <p:spPr>
            <a:xfrm>
              <a:off x="3240030" y="1192822"/>
              <a:ext cx="1547996" cy="292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CB2CE2C-854E-410E-BC28-F51AED47D688}"/>
              </a:ext>
            </a:extLst>
          </p:cNvPr>
          <p:cNvGrpSpPr/>
          <p:nvPr/>
        </p:nvGrpSpPr>
        <p:grpSpPr>
          <a:xfrm>
            <a:off x="6534779" y="897286"/>
            <a:ext cx="2213685" cy="3690688"/>
            <a:chOff x="6374905" y="843558"/>
            <a:chExt cx="2148488" cy="3580074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CAD9DF0-F82B-4CCA-A920-1F9D7CEB4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4905" y="2866154"/>
              <a:ext cx="2148488" cy="1283493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8BC2A546-8B15-4411-BB9B-F1CBA86D4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4905" y="843558"/>
              <a:ext cx="2148488" cy="1381088"/>
            </a:xfrm>
            <a:prstGeom prst="rect">
              <a:avLst/>
            </a:prstGeom>
          </p:spPr>
        </p:pic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1C8B5B69-1C9B-43E9-B58A-C707DC4B474D}"/>
                </a:ext>
              </a:extLst>
            </p:cNvPr>
            <p:cNvSpPr/>
            <p:nvPr/>
          </p:nvSpPr>
          <p:spPr>
            <a:xfrm>
              <a:off x="6374905" y="2251251"/>
              <a:ext cx="2148488" cy="24738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latin typeface="Georgia" panose="02040502050405020303" pitchFamily="18" charset="0"/>
                </a:rPr>
                <a:t>Опустынивание полей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2C484273-0DB8-4E05-8C20-6CE6150A9194}"/>
                </a:ext>
              </a:extLst>
            </p:cNvPr>
            <p:cNvSpPr/>
            <p:nvPr/>
          </p:nvSpPr>
          <p:spPr>
            <a:xfrm>
              <a:off x="6374905" y="4176251"/>
              <a:ext cx="2148488" cy="24738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latin typeface="Georgia" panose="02040502050405020303" pitchFamily="18" charset="0"/>
                </a:rPr>
                <a:t>Заболачивание</a:t>
              </a:r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E101629-82A4-4584-AC11-3380BC7D44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1178857"/>
            <a:ext cx="214866" cy="169631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3E3FFDE-AB48-425E-9530-92C16F1944F5}"/>
              </a:ext>
            </a:extLst>
          </p:cNvPr>
          <p:cNvGrpSpPr/>
          <p:nvPr/>
        </p:nvGrpSpPr>
        <p:grpSpPr>
          <a:xfrm>
            <a:off x="-9360" y="0"/>
            <a:ext cx="742771" cy="5143500"/>
            <a:chOff x="-9360" y="0"/>
            <a:chExt cx="742771" cy="5143500"/>
          </a:xfrm>
        </p:grpSpPr>
        <p:pic>
          <p:nvPicPr>
            <p:cNvPr id="25" name="Picture 3">
              <a:extLst>
                <a:ext uri="{FF2B5EF4-FFF2-40B4-BE49-F238E27FC236}">
                  <a16:creationId xmlns:a16="http://schemas.microsoft.com/office/drawing/2014/main" id="{577C9AEE-7BF8-4405-BA0B-E3418BF706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84" b="66752"/>
            <a:stretch/>
          </p:blipFill>
          <p:spPr bwMode="auto">
            <a:xfrm>
              <a:off x="0" y="0"/>
              <a:ext cx="727346" cy="514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id="{6C6FD3EA-016C-401D-8877-17EA2B07C1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" y="1933"/>
              <a:ext cx="703894" cy="697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6B2D5991-3029-423D-8902-BD9E909070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93" y="1149484"/>
              <a:ext cx="736704" cy="2862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9F0956A9-9FF6-40DE-8B7A-4306CF53D8C7}"/>
                </a:ext>
              </a:extLst>
            </p:cNvPr>
            <p:cNvSpPr/>
            <p:nvPr/>
          </p:nvSpPr>
          <p:spPr>
            <a:xfrm>
              <a:off x="-9360" y="843558"/>
              <a:ext cx="736705" cy="272353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8A8B29B-5384-4643-8FCC-892D5127612C}"/>
              </a:ext>
            </a:extLst>
          </p:cNvPr>
          <p:cNvSpPr/>
          <p:nvPr/>
        </p:nvSpPr>
        <p:spPr>
          <a:xfrm>
            <a:off x="8265831" y="0"/>
            <a:ext cx="8790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  <a:cs typeface="Adobe Hebrew" pitchFamily="18" charset="-79"/>
              </a:rPr>
              <a:t>№:</a:t>
            </a:r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  <a:cs typeface="Adobe Hebrew" pitchFamily="18" charset="-79"/>
              </a:rPr>
              <a:t> 13</a:t>
            </a:r>
            <a:endParaRPr lang="ru-RU" sz="1600" b="1" dirty="0">
              <a:solidFill>
                <a:schemeClr val="accent4">
                  <a:lumMod val="40000"/>
                  <a:lumOff val="60000"/>
                </a:schemeClr>
              </a:solidFill>
              <a:latin typeface="Georgia" panose="02040502050405020303" pitchFamily="18" charset="0"/>
              <a:cs typeface="Adobe Hebrew" pitchFamily="18" charset="-79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2F34A0-E4D5-44C7-8E6A-4BA47D76366A}"/>
              </a:ext>
            </a:extLst>
          </p:cNvPr>
          <p:cNvSpPr txBox="1"/>
          <p:nvPr/>
        </p:nvSpPr>
        <p:spPr>
          <a:xfrm>
            <a:off x="978127" y="897286"/>
            <a:ext cx="47195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Georgia" panose="02040502050405020303" pitchFamily="18" charset="0"/>
              </a:rPr>
              <a:t>Изменение температуры приземного воздуха </a:t>
            </a:r>
            <a:br>
              <a:rPr lang="ru-RU" sz="1400" dirty="0">
                <a:latin typeface="Georgia" panose="02040502050405020303" pitchFamily="18" charset="0"/>
              </a:rPr>
            </a:br>
            <a:r>
              <a:rPr lang="ru-RU" sz="1400" dirty="0">
                <a:latin typeface="Georgia" panose="02040502050405020303" pitchFamily="18" charset="0"/>
              </a:rPr>
              <a:t>в течение 10 лет (2008-2018 гг.)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8822655C-9304-49A1-BAE2-B4F0F4319AB9}"/>
              </a:ext>
            </a:extLst>
          </p:cNvPr>
          <p:cNvSpPr txBox="1">
            <a:spLocks/>
          </p:cNvSpPr>
          <p:nvPr/>
        </p:nvSpPr>
        <p:spPr>
          <a:xfrm>
            <a:off x="707090" y="89108"/>
            <a:ext cx="8436910" cy="567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7030A0"/>
                </a:solidFill>
                <a:cs typeface="Adobe Hebrew" pitchFamily="18" charset="-79"/>
              </a:rPr>
              <a:t>Теоретические обоснования</a:t>
            </a:r>
            <a:endParaRPr lang="ru-RU" sz="1800" dirty="0">
              <a:solidFill>
                <a:srgbClr val="7030A0"/>
              </a:solidFill>
              <a:cs typeface="Adobe Hebrew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84684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B48814-67CA-4175-AF2E-D1E427694B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407" y="3219822"/>
            <a:ext cx="765895" cy="1252590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827584" y="123478"/>
            <a:ext cx="7560840" cy="46894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700" b="1" i="0" u="none" strike="noStrike" dirty="0">
                <a:solidFill>
                  <a:srgbClr val="291656"/>
                </a:solidFill>
                <a:effectLst/>
                <a:latin typeface="Georgia" panose="02040502050405020303" pitchFamily="18" charset="0"/>
              </a:rPr>
              <a:t>Цель проекта </a:t>
            </a:r>
            <a:r>
              <a:rPr lang="ru-RU" sz="1700" i="0" u="none" strike="noStrike" dirty="0">
                <a:effectLst/>
                <a:latin typeface="Georgia" panose="02040502050405020303" pitchFamily="18" charset="0"/>
              </a:rPr>
              <a:t>–</a:t>
            </a:r>
            <a:r>
              <a:rPr lang="ru-RU" sz="1700" b="1" i="0" u="none" strike="noStrike" dirty="0">
                <a:solidFill>
                  <a:srgbClr val="291656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700" dirty="0">
                <a:solidFill>
                  <a:srgbClr val="000000"/>
                </a:solidFill>
                <a:latin typeface="Georgia" panose="02040502050405020303" pitchFamily="18" charset="0"/>
              </a:rPr>
              <a:t>с</a:t>
            </a:r>
            <a:r>
              <a:rPr lang="ru-RU" sz="17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оздание программы «</a:t>
            </a:r>
            <a:r>
              <a:rPr lang="en-US" sz="1700" dirty="0">
                <a:solidFill>
                  <a:srgbClr val="000000"/>
                </a:solidFill>
                <a:latin typeface="Georgia" panose="02040502050405020303" pitchFamily="18" charset="0"/>
              </a:rPr>
              <a:t>AgroN</a:t>
            </a:r>
            <a:r>
              <a:rPr lang="ru-RU" sz="1700" dirty="0">
                <a:solidFill>
                  <a:srgbClr val="000000"/>
                </a:solidFill>
                <a:latin typeface="Georgia" panose="02040502050405020303" pitchFamily="18" charset="0"/>
              </a:rPr>
              <a:t>ЕХ»</a:t>
            </a:r>
            <a:r>
              <a:rPr lang="ru-RU" sz="17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, направленной на оценку экологического состояния сельскохозяйственных угодий</a:t>
            </a:r>
            <a:br>
              <a:rPr lang="ru-RU" sz="17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</a:br>
            <a:r>
              <a:rPr lang="ru-RU" sz="17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(далее – СУ).</a:t>
            </a:r>
          </a:p>
          <a:p>
            <a:pPr algn="just"/>
            <a:endParaRPr lang="ru-RU" sz="170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algn="just"/>
            <a:r>
              <a:rPr lang="ru-RU" sz="1700" b="1" i="0" u="none" strike="noStrike" dirty="0">
                <a:solidFill>
                  <a:srgbClr val="291656"/>
                </a:solidFill>
                <a:effectLst/>
                <a:latin typeface="Georgia" panose="02040502050405020303" pitchFamily="18" charset="0"/>
              </a:rPr>
              <a:t>Задачи проекта: </a:t>
            </a:r>
          </a:p>
          <a:p>
            <a:pPr algn="just"/>
            <a:endParaRPr lang="ru-RU" sz="1700" dirty="0">
              <a:solidFill>
                <a:srgbClr val="291656"/>
              </a:solidFill>
              <a:effectLst/>
              <a:latin typeface="Georgia" panose="0204050205040502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Обозначить территорию, на примере которого будет разрабатываться программа.</a:t>
            </a:r>
            <a:endParaRPr lang="ru-RU" sz="1700" dirty="0">
              <a:latin typeface="Georgia" panose="0204050205040502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Изучить методы исследования показателей экологического состояния СУ.</a:t>
            </a:r>
            <a:endParaRPr lang="ru-RU" sz="1700" dirty="0">
              <a:latin typeface="Georgia" panose="0204050205040502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Разработать относительную классификацию увлажненности верхнего горизонта почвы на основе </a:t>
            </a: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NDWI</a:t>
            </a:r>
            <a:r>
              <a:rPr lang="ru-RU" sz="17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(Normalized Difference Water Index</a:t>
            </a:r>
            <a:r>
              <a:rPr lang="ru-RU" sz="17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). </a:t>
            </a:r>
            <a:endParaRPr lang="ru-RU" sz="1700" dirty="0">
              <a:latin typeface="Georgia" panose="0204050205040502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Разработать программу с учетом выделенных параметров.</a:t>
            </a:r>
            <a:endParaRPr lang="ru-RU" sz="1700" dirty="0">
              <a:latin typeface="Georgia" panose="0204050205040502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Представить результат работы программы в виде тематических карт.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Оценить возможности программы.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F4F966F-8EF8-47D6-B976-192C022F3712}"/>
              </a:ext>
            </a:extLst>
          </p:cNvPr>
          <p:cNvGrpSpPr/>
          <p:nvPr/>
        </p:nvGrpSpPr>
        <p:grpSpPr>
          <a:xfrm>
            <a:off x="-9360" y="0"/>
            <a:ext cx="742771" cy="5143500"/>
            <a:chOff x="-9360" y="0"/>
            <a:chExt cx="742771" cy="5143500"/>
          </a:xfrm>
          <a:solidFill>
            <a:srgbClr val="7030A0"/>
          </a:solidFill>
        </p:grpSpPr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id="{23A9174C-70D8-405C-8E1F-F215DDA3E6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84" b="66752"/>
            <a:stretch/>
          </p:blipFill>
          <p:spPr bwMode="auto">
            <a:xfrm>
              <a:off x="0" y="0"/>
              <a:ext cx="727346" cy="514350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771D3CB8-2B59-4274-81B2-1ACE7FEBE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" y="1933"/>
              <a:ext cx="703894" cy="697609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3">
              <a:extLst>
                <a:ext uri="{FF2B5EF4-FFF2-40B4-BE49-F238E27FC236}">
                  <a16:creationId xmlns:a16="http://schemas.microsoft.com/office/drawing/2014/main" id="{BAC9941C-5C64-490A-BCB9-40E8023DD2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93" y="1149484"/>
              <a:ext cx="736704" cy="2862426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B4DC0A6B-B2EF-426C-A7EA-290A19F61C39}"/>
                </a:ext>
              </a:extLst>
            </p:cNvPr>
            <p:cNvSpPr/>
            <p:nvPr/>
          </p:nvSpPr>
          <p:spPr>
            <a:xfrm>
              <a:off x="-9360" y="843558"/>
              <a:ext cx="736705" cy="2723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F664BB3-A22F-4B68-AB6C-A6EF9914A1D4}"/>
              </a:ext>
            </a:extLst>
          </p:cNvPr>
          <p:cNvSpPr/>
          <p:nvPr/>
        </p:nvSpPr>
        <p:spPr>
          <a:xfrm>
            <a:off x="8265831" y="0"/>
            <a:ext cx="8790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  <a:cs typeface="Adobe Hebrew" pitchFamily="18" charset="-79"/>
              </a:rPr>
              <a:t>№:</a:t>
            </a:r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  <a:cs typeface="Adobe Hebrew" pitchFamily="18" charset="-79"/>
              </a:rPr>
              <a:t> 13</a:t>
            </a:r>
            <a:endParaRPr lang="ru-RU" sz="1600" b="1" dirty="0">
              <a:solidFill>
                <a:schemeClr val="accent4">
                  <a:lumMod val="40000"/>
                  <a:lumOff val="60000"/>
                </a:schemeClr>
              </a:solidFill>
              <a:latin typeface="Georgia" panose="02040502050405020303" pitchFamily="18" charset="0"/>
              <a:cs typeface="Adobe Hebrew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22919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1B8FBA4-9FEE-4C88-9429-2D03DE1EC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550721" y="1037291"/>
            <a:ext cx="270353" cy="224385"/>
          </a:xfrm>
          <a:prstGeom prst="rect">
            <a:avLst/>
          </a:prstGeom>
        </p:spPr>
      </p:pic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0F91467-565B-49FC-A40F-780354B4774E}"/>
              </a:ext>
            </a:extLst>
          </p:cNvPr>
          <p:cNvCxnSpPr/>
          <p:nvPr/>
        </p:nvCxnSpPr>
        <p:spPr>
          <a:xfrm>
            <a:off x="40854" y="2715766"/>
            <a:ext cx="9158249" cy="0"/>
          </a:xfrm>
          <a:prstGeom prst="line">
            <a:avLst/>
          </a:prstGeom>
          <a:ln w="2857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Заголовок 1"/>
          <p:cNvSpPr txBox="1">
            <a:spLocks/>
          </p:cNvSpPr>
          <p:nvPr/>
        </p:nvSpPr>
        <p:spPr>
          <a:xfrm>
            <a:off x="1528744" y="802025"/>
            <a:ext cx="6768752" cy="3888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cs typeface="Adobe Hebrew" pitchFamily="18" charset="-79"/>
              </a:rPr>
              <a:t>	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Georgia" panose="02040502050405020303" pitchFamily="18" charset="0"/>
              <a:cs typeface="Adobe Hebrew" pitchFamily="18" charset="-79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00A2E97-C790-4A1E-9687-2123860BC66A}"/>
              </a:ext>
            </a:extLst>
          </p:cNvPr>
          <p:cNvSpPr/>
          <p:nvPr/>
        </p:nvSpPr>
        <p:spPr>
          <a:xfrm>
            <a:off x="986044" y="764120"/>
            <a:ext cx="2052181" cy="36590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Georgia" panose="02040502050405020303" pitchFamily="18" charset="0"/>
              </a:rPr>
              <a:t>Аналоги</a:t>
            </a:r>
          </a:p>
        </p:txBody>
      </p:sp>
      <p:cxnSp>
        <p:nvCxnSpPr>
          <p:cNvPr id="8" name="Соединитель: уступ 7">
            <a:extLst>
              <a:ext uri="{FF2B5EF4-FFF2-40B4-BE49-F238E27FC236}">
                <a16:creationId xmlns:a16="http://schemas.microsoft.com/office/drawing/2014/main" id="{E2E41A56-1887-4265-844D-6F7680548AA1}"/>
              </a:ext>
            </a:extLst>
          </p:cNvPr>
          <p:cNvCxnSpPr>
            <a:cxnSpLocks/>
            <a:stCxn id="3" idx="2"/>
          </p:cNvCxnSpPr>
          <p:nvPr/>
        </p:nvCxnSpPr>
        <p:spPr>
          <a:xfrm rot="16200000" flipH="1">
            <a:off x="2972146" y="170013"/>
            <a:ext cx="467164" cy="2387187"/>
          </a:xfrm>
          <a:prstGeom prst="bentConnector2">
            <a:avLst/>
          </a:prstGeom>
          <a:ln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8B36C7-973A-4993-9877-2349E56CA8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83" r="15339"/>
          <a:stretch/>
        </p:blipFill>
        <p:spPr>
          <a:xfrm>
            <a:off x="7224464" y="1369672"/>
            <a:ext cx="1520916" cy="10003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3AB1BD-DAC9-4D46-837D-13CAF847F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4156" y="1741538"/>
            <a:ext cx="1566590" cy="41569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4A84893-F496-4359-AB85-650899D4B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4464" y="798550"/>
            <a:ext cx="1846114" cy="43744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14BC1D1-D2C8-4A0A-A59D-7EDA1A930A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95" t="30463" r="5150" b="27968"/>
          <a:stretch/>
        </p:blipFill>
        <p:spPr>
          <a:xfrm>
            <a:off x="3977695" y="696646"/>
            <a:ext cx="1686757" cy="75164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F133486-5769-4439-8A4A-032D8467A9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7707" y="781116"/>
            <a:ext cx="1663668" cy="47691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D9132F4-689F-4678-8BBC-A52D93AE92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4156" y="1220073"/>
            <a:ext cx="1550770" cy="415692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0E3C70A-7C67-47A3-9F35-BDFF2A2E1C53}"/>
              </a:ext>
            </a:extLst>
          </p:cNvPr>
          <p:cNvSpPr/>
          <p:nvPr/>
        </p:nvSpPr>
        <p:spPr>
          <a:xfrm>
            <a:off x="986044" y="3220608"/>
            <a:ext cx="2639062" cy="40050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Georgia" panose="02040502050405020303" pitchFamily="18" charset="0"/>
              </a:rPr>
              <a:t>Клиенты проекта</a:t>
            </a:r>
          </a:p>
        </p:txBody>
      </p:sp>
      <p:cxnSp>
        <p:nvCxnSpPr>
          <p:cNvPr id="50" name="Соединитель: уступ 49">
            <a:extLst>
              <a:ext uri="{FF2B5EF4-FFF2-40B4-BE49-F238E27FC236}">
                <a16:creationId xmlns:a16="http://schemas.microsoft.com/office/drawing/2014/main" id="{071D6561-BAD1-40FA-B2F0-412D453A23BA}"/>
              </a:ext>
            </a:extLst>
          </p:cNvPr>
          <p:cNvCxnSpPr>
            <a:cxnSpLocks/>
            <a:stCxn id="22" idx="2"/>
          </p:cNvCxnSpPr>
          <p:nvPr/>
        </p:nvCxnSpPr>
        <p:spPr>
          <a:xfrm rot="16200000" flipH="1">
            <a:off x="3332088" y="2594596"/>
            <a:ext cx="334228" cy="2387254"/>
          </a:xfrm>
          <a:prstGeom prst="bentConnector2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8" name="Левая фигурная скобка 57">
            <a:extLst>
              <a:ext uri="{FF2B5EF4-FFF2-40B4-BE49-F238E27FC236}">
                <a16:creationId xmlns:a16="http://schemas.microsoft.com/office/drawing/2014/main" id="{DAB667CA-1A83-4325-902E-2B1006752A03}"/>
              </a:ext>
            </a:extLst>
          </p:cNvPr>
          <p:cNvSpPr/>
          <p:nvPr/>
        </p:nvSpPr>
        <p:spPr>
          <a:xfrm>
            <a:off x="4619979" y="3220608"/>
            <a:ext cx="528433" cy="1489759"/>
          </a:xfrm>
          <a:prstGeom prst="leftBrace">
            <a:avLst/>
          </a:prstGeom>
          <a:ln>
            <a:solidFill>
              <a:srgbClr val="7030A0"/>
            </a:solidFill>
            <a:headEnd type="arrow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65BE66FD-6BAE-49DD-AB43-901049C4650E}"/>
              </a:ext>
            </a:extLst>
          </p:cNvPr>
          <p:cNvGrpSpPr/>
          <p:nvPr/>
        </p:nvGrpSpPr>
        <p:grpSpPr>
          <a:xfrm>
            <a:off x="-9360" y="0"/>
            <a:ext cx="742771" cy="5143500"/>
            <a:chOff x="-9360" y="0"/>
            <a:chExt cx="742771" cy="5143500"/>
          </a:xfrm>
        </p:grpSpPr>
        <p:pic>
          <p:nvPicPr>
            <p:cNvPr id="60" name="Picture 3">
              <a:extLst>
                <a:ext uri="{FF2B5EF4-FFF2-40B4-BE49-F238E27FC236}">
                  <a16:creationId xmlns:a16="http://schemas.microsoft.com/office/drawing/2014/main" id="{EC250A59-BE78-4F04-9B3F-01E2F62313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84" b="66752"/>
            <a:stretch/>
          </p:blipFill>
          <p:spPr bwMode="auto">
            <a:xfrm>
              <a:off x="0" y="0"/>
              <a:ext cx="727346" cy="514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" name="Picture 4">
              <a:extLst>
                <a:ext uri="{FF2B5EF4-FFF2-40B4-BE49-F238E27FC236}">
                  <a16:creationId xmlns:a16="http://schemas.microsoft.com/office/drawing/2014/main" id="{A1E67BD9-E9BB-4622-A086-D20C997416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" y="1933"/>
              <a:ext cx="703894" cy="697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2" name="Picture 3">
              <a:extLst>
                <a:ext uri="{FF2B5EF4-FFF2-40B4-BE49-F238E27FC236}">
                  <a16:creationId xmlns:a16="http://schemas.microsoft.com/office/drawing/2014/main" id="{4B485580-39B1-444D-8326-E202A58F3A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93" y="1149484"/>
              <a:ext cx="736704" cy="2862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777E0B4D-1C10-4D3F-AE29-2FCA32731D27}"/>
                </a:ext>
              </a:extLst>
            </p:cNvPr>
            <p:cNvSpPr/>
            <p:nvPr/>
          </p:nvSpPr>
          <p:spPr>
            <a:xfrm>
              <a:off x="-9360" y="843558"/>
              <a:ext cx="736705" cy="272353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AAD813F-0781-44EF-9607-02E8D532D252}"/>
              </a:ext>
            </a:extLst>
          </p:cNvPr>
          <p:cNvSpPr txBox="1"/>
          <p:nvPr/>
        </p:nvSpPr>
        <p:spPr>
          <a:xfrm>
            <a:off x="5220072" y="3117637"/>
            <a:ext cx="3365390" cy="1614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700" dirty="0">
                <a:solidFill>
                  <a:srgbClr val="322A66"/>
                </a:solidFill>
                <a:latin typeface="Georgia" panose="02040502050405020303" pitchFamily="18" charset="0"/>
              </a:rPr>
              <a:t>Агрохолдинги</a:t>
            </a:r>
          </a:p>
          <a:p>
            <a:pPr>
              <a:lnSpc>
                <a:spcPct val="150000"/>
              </a:lnSpc>
            </a:pPr>
            <a:r>
              <a:rPr lang="ru-RU" sz="1700" dirty="0">
                <a:solidFill>
                  <a:srgbClr val="322A66"/>
                </a:solidFill>
                <a:latin typeface="Georgia" panose="02040502050405020303" pitchFamily="18" charset="0"/>
              </a:rPr>
              <a:t>Фермерские хозяйства</a:t>
            </a:r>
          </a:p>
          <a:p>
            <a:pPr>
              <a:lnSpc>
                <a:spcPct val="150000"/>
              </a:lnSpc>
            </a:pPr>
            <a:r>
              <a:rPr lang="ru-RU" sz="1700" dirty="0">
                <a:solidFill>
                  <a:srgbClr val="322A66"/>
                </a:solidFill>
                <a:latin typeface="Georgia" panose="02040502050405020303" pitchFamily="18" charset="0"/>
              </a:rPr>
              <a:t>Исследовательские институты</a:t>
            </a:r>
          </a:p>
          <a:p>
            <a:pPr>
              <a:lnSpc>
                <a:spcPct val="150000"/>
              </a:lnSpc>
            </a:pPr>
            <a:r>
              <a:rPr lang="ru-RU" sz="1700" dirty="0">
                <a:solidFill>
                  <a:srgbClr val="322A66"/>
                </a:solidFill>
                <a:latin typeface="Georgia" panose="02040502050405020303" pitchFamily="18" charset="0"/>
              </a:rPr>
              <a:t>Образовательные учреждения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EFDBBA1-8D63-4998-99ED-DCF252AB7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64307"/>
            <a:ext cx="1262258" cy="110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Заголовок 1">
            <a:extLst>
              <a:ext uri="{FF2B5EF4-FFF2-40B4-BE49-F238E27FC236}">
                <a16:creationId xmlns:a16="http://schemas.microsoft.com/office/drawing/2014/main" id="{42D25506-F9A9-40D2-A114-D33BED31EC31}"/>
              </a:ext>
            </a:extLst>
          </p:cNvPr>
          <p:cNvSpPr txBox="1">
            <a:spLocks/>
          </p:cNvSpPr>
          <p:nvPr/>
        </p:nvSpPr>
        <p:spPr>
          <a:xfrm>
            <a:off x="713439" y="0"/>
            <a:ext cx="8436910" cy="567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7030A0"/>
                </a:solidFill>
                <a:cs typeface="Adobe Hebrew" pitchFamily="18" charset="-79"/>
              </a:rPr>
              <a:t>Анализ существующих решений</a:t>
            </a:r>
            <a:endParaRPr lang="ru-RU" sz="1800" dirty="0">
              <a:solidFill>
                <a:srgbClr val="7030A0"/>
              </a:solidFill>
              <a:cs typeface="Adobe Hebrew" pitchFamily="18" charset="-79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D03FE3D-A0E6-412B-861A-D68B705BC5C8}"/>
              </a:ext>
            </a:extLst>
          </p:cNvPr>
          <p:cNvSpPr txBox="1"/>
          <p:nvPr/>
        </p:nvSpPr>
        <p:spPr>
          <a:xfrm>
            <a:off x="5594156" y="2137789"/>
            <a:ext cx="156659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solidFill>
                  <a:srgbClr val="3A3A3A"/>
                </a:solidFill>
                <a:latin typeface="Georgia" panose="02040502050405020303" pitchFamily="18" charset="0"/>
              </a:rPr>
              <a:t>Информацисервис </a:t>
            </a:r>
            <a:r>
              <a:rPr lang="en-US" sz="1050" dirty="0">
                <a:solidFill>
                  <a:srgbClr val="3A3A3A"/>
                </a:solidFill>
                <a:latin typeface="Georgia" panose="02040502050405020303" pitchFamily="18" charset="0"/>
              </a:rPr>
              <a:t>RoboProb</a:t>
            </a:r>
            <a:r>
              <a:rPr lang="ru-RU" sz="1050" i="0" dirty="0">
                <a:solidFill>
                  <a:srgbClr val="3A3A3A"/>
                </a:solidFill>
                <a:effectLst/>
                <a:latin typeface="Georgia" panose="02040502050405020303" pitchFamily="18" charset="0"/>
              </a:rPr>
              <a:t>онный</a:t>
            </a:r>
            <a:endParaRPr lang="ru-RU" sz="105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943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82E0696-8662-4C50-8283-F503A61BA3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57" t="824" b="362"/>
          <a:stretch/>
        </p:blipFill>
        <p:spPr>
          <a:xfrm>
            <a:off x="5170228" y="1447610"/>
            <a:ext cx="3578236" cy="3214947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D26E2C93-EA28-49EE-BC7D-51CD00344F1C}"/>
              </a:ext>
            </a:extLst>
          </p:cNvPr>
          <p:cNvGrpSpPr/>
          <p:nvPr/>
        </p:nvGrpSpPr>
        <p:grpSpPr>
          <a:xfrm>
            <a:off x="-9360" y="0"/>
            <a:ext cx="742771" cy="5143500"/>
            <a:chOff x="-9360" y="0"/>
            <a:chExt cx="742771" cy="5143500"/>
          </a:xfrm>
          <a:solidFill>
            <a:srgbClr val="7030A0"/>
          </a:solidFill>
        </p:grpSpPr>
        <p:pic>
          <p:nvPicPr>
            <p:cNvPr id="23" name="Picture 3">
              <a:extLst>
                <a:ext uri="{FF2B5EF4-FFF2-40B4-BE49-F238E27FC236}">
                  <a16:creationId xmlns:a16="http://schemas.microsoft.com/office/drawing/2014/main" id="{3F3EDB32-5945-4FBA-8287-C0198B76B2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84" b="66752"/>
            <a:stretch/>
          </p:blipFill>
          <p:spPr bwMode="auto">
            <a:xfrm>
              <a:off x="0" y="0"/>
              <a:ext cx="727346" cy="514350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" y="1933"/>
              <a:ext cx="703894" cy="697609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93" y="1149484"/>
              <a:ext cx="736704" cy="2862426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27BEA200-B284-4FB5-AD0B-D334443873CE}"/>
                </a:ext>
              </a:extLst>
            </p:cNvPr>
            <p:cNvSpPr/>
            <p:nvPr/>
          </p:nvSpPr>
          <p:spPr>
            <a:xfrm>
              <a:off x="-9360" y="843558"/>
              <a:ext cx="736705" cy="2723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5556AFE-BEEA-4137-8B28-0B63C6B1B6A6}"/>
              </a:ext>
            </a:extLst>
          </p:cNvPr>
          <p:cNvSpPr/>
          <p:nvPr/>
        </p:nvSpPr>
        <p:spPr>
          <a:xfrm>
            <a:off x="8265831" y="0"/>
            <a:ext cx="8790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  <a:cs typeface="Adobe Hebrew" pitchFamily="18" charset="-79"/>
              </a:rPr>
              <a:t>№:</a:t>
            </a:r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  <a:cs typeface="Adobe Hebrew" pitchFamily="18" charset="-79"/>
              </a:rPr>
              <a:t> 13</a:t>
            </a:r>
            <a:endParaRPr lang="ru-RU" sz="1600" b="1" dirty="0">
              <a:solidFill>
                <a:schemeClr val="accent4">
                  <a:lumMod val="40000"/>
                  <a:lumOff val="60000"/>
                </a:schemeClr>
              </a:solidFill>
              <a:latin typeface="Georgia" panose="02040502050405020303" pitchFamily="18" charset="0"/>
              <a:cs typeface="Adobe Hebrew" pitchFamily="18" charset="-79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CC6BE71E-0303-4578-B5F4-3404EB0577CD}"/>
              </a:ext>
            </a:extLst>
          </p:cNvPr>
          <p:cNvSpPr txBox="1">
            <a:spLocks/>
          </p:cNvSpPr>
          <p:nvPr/>
        </p:nvSpPr>
        <p:spPr>
          <a:xfrm>
            <a:off x="713439" y="0"/>
            <a:ext cx="8436910" cy="567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7030A0"/>
                </a:solidFill>
                <a:cs typeface="Adobe Hebrew" pitchFamily="18" charset="-79"/>
              </a:rPr>
              <a:t>Район исследования</a:t>
            </a:r>
            <a:endParaRPr lang="ru-RU" sz="1800" dirty="0">
              <a:solidFill>
                <a:srgbClr val="7030A0"/>
              </a:solidFill>
              <a:cs typeface="Adobe Hebrew" pitchFamily="18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3B1159-1792-40FF-813F-F32F6CE9A529}"/>
              </a:ext>
            </a:extLst>
          </p:cNvPr>
          <p:cNvSpPr txBox="1"/>
          <p:nvPr/>
        </p:nvSpPr>
        <p:spPr>
          <a:xfrm>
            <a:off x="971600" y="666524"/>
            <a:ext cx="7776864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ru-RU" sz="1600" i="0" u="none" strike="noStrike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Краснодарский край – лидер рейтинга регионов по объёмам производства сельскохозяйственной продукции</a:t>
            </a:r>
            <a:endParaRPr lang="ru-RU" sz="16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943D8B-DF2E-44C6-922C-75DC9932E4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23" t="1909" r="1635" b="1492"/>
          <a:stretch/>
        </p:blipFill>
        <p:spPr>
          <a:xfrm>
            <a:off x="971600" y="1447611"/>
            <a:ext cx="3960440" cy="321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04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C94D2CCF-EB3F-434D-BB8B-76BB3ECFDCFD}"/>
              </a:ext>
            </a:extLst>
          </p:cNvPr>
          <p:cNvSpPr txBox="1"/>
          <p:nvPr/>
        </p:nvSpPr>
        <p:spPr>
          <a:xfrm>
            <a:off x="971600" y="333403"/>
            <a:ext cx="764521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latin typeface="Georgia" panose="02040502050405020303" pitchFamily="18" charset="0"/>
              </a:rPr>
              <a:t>Европейский Юг на </a:t>
            </a:r>
            <a:r>
              <a:rPr lang="ru-RU" sz="1300" dirty="0" err="1">
                <a:latin typeface="Georgia" panose="02040502050405020303" pitchFamily="18" charset="0"/>
              </a:rPr>
              <a:t>гиперспектральном</a:t>
            </a:r>
            <a:r>
              <a:rPr lang="ru-RU" sz="1300" dirty="0">
                <a:latin typeface="Georgia" panose="02040502050405020303" pitchFamily="18" charset="0"/>
              </a:rPr>
              <a:t> снимке сенсора </a:t>
            </a:r>
            <a:r>
              <a:rPr lang="en-US" sz="1300" dirty="0">
                <a:latin typeface="Georgia" panose="02040502050405020303" pitchFamily="18" charset="0"/>
              </a:rPr>
              <a:t>MODIS </a:t>
            </a:r>
            <a:r>
              <a:rPr lang="ru-RU" sz="1300" dirty="0">
                <a:latin typeface="Georgia" panose="02040502050405020303" pitchFamily="18" charset="0"/>
              </a:rPr>
              <a:t>спутника Терра, данные </a:t>
            </a:r>
            <a:br>
              <a:rPr lang="ru-RU" sz="1300" dirty="0">
                <a:latin typeface="Georgia" panose="02040502050405020303" pitchFamily="18" charset="0"/>
              </a:rPr>
            </a:br>
            <a:r>
              <a:rPr lang="ru-RU" sz="1300" dirty="0">
                <a:latin typeface="Georgia" panose="02040502050405020303" pitchFamily="18" charset="0"/>
              </a:rPr>
              <a:t>от 7 апреля 2022 года. Источник – наземная станция приёма данных со спутника в г. Калуга.</a:t>
            </a:r>
            <a:br>
              <a:rPr lang="ru-RU" sz="1300" dirty="0">
                <a:latin typeface="Georgia" panose="02040502050405020303" pitchFamily="18" charset="0"/>
              </a:rPr>
            </a:br>
            <a:endParaRPr lang="ru-RU" sz="1300" dirty="0">
              <a:latin typeface="Georgia" panose="02040502050405020303" pitchFamily="18" charset="0"/>
            </a:endParaRPr>
          </a:p>
          <a:p>
            <a:r>
              <a:rPr lang="ru-RU" sz="1300" dirty="0">
                <a:latin typeface="Georgia" panose="02040502050405020303" pitchFamily="18" charset="0"/>
              </a:rPr>
              <a:t>Синим выделена территории исследования – северо-западная часть Краснодарского края (Ейский, Щербиновский, Каневский, Староминский, Ленинградский, Брюховецкий, </a:t>
            </a:r>
            <a:r>
              <a:rPr lang="ru-RU" sz="1300" dirty="0" err="1">
                <a:latin typeface="Georgia" panose="02040502050405020303" pitchFamily="18" charset="0"/>
              </a:rPr>
              <a:t>Приморско-Антарский</a:t>
            </a:r>
            <a:r>
              <a:rPr lang="ru-RU" sz="1300" dirty="0">
                <a:latin typeface="Georgia" panose="02040502050405020303" pitchFamily="18" charset="0"/>
              </a:rPr>
              <a:t> районы).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F25A183-BF55-46B8-B616-68160A227214}"/>
              </a:ext>
            </a:extLst>
          </p:cNvPr>
          <p:cNvGrpSpPr/>
          <p:nvPr/>
        </p:nvGrpSpPr>
        <p:grpSpPr>
          <a:xfrm>
            <a:off x="1043609" y="1706833"/>
            <a:ext cx="4559875" cy="3123060"/>
            <a:chOff x="1374331" y="1798201"/>
            <a:chExt cx="3805104" cy="2320448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9D531121-A929-4D81-A972-C1E3E1CB87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5" r="15090" b="460"/>
            <a:stretch/>
          </p:blipFill>
          <p:spPr>
            <a:xfrm>
              <a:off x="1374331" y="1798201"/>
              <a:ext cx="3805104" cy="2320448"/>
            </a:xfrm>
            <a:prstGeom prst="rect">
              <a:avLst/>
            </a:prstGeom>
          </p:spPr>
        </p:pic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47E28B0F-72E1-4D0F-9FB1-A1E0830973B3}"/>
                </a:ext>
              </a:extLst>
            </p:cNvPr>
            <p:cNvSpPr/>
            <p:nvPr/>
          </p:nvSpPr>
          <p:spPr>
            <a:xfrm>
              <a:off x="4186591" y="3454083"/>
              <a:ext cx="72008" cy="5680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9E73BF-1216-4611-B66B-02E1CB675530}"/>
                </a:ext>
              </a:extLst>
            </p:cNvPr>
            <p:cNvSpPr txBox="1"/>
            <p:nvPr/>
          </p:nvSpPr>
          <p:spPr>
            <a:xfrm>
              <a:off x="3958154" y="3186944"/>
              <a:ext cx="1018643" cy="228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  <a:latin typeface="Georgia" panose="02040502050405020303" pitchFamily="18" charset="0"/>
                </a:rPr>
                <a:t>Краснодар</a:t>
              </a: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A6F31C56-4124-48D7-891B-EF91A1CC4E80}"/>
              </a:ext>
            </a:extLst>
          </p:cNvPr>
          <p:cNvGrpSpPr/>
          <p:nvPr/>
        </p:nvGrpSpPr>
        <p:grpSpPr>
          <a:xfrm>
            <a:off x="-9360" y="0"/>
            <a:ext cx="742771" cy="5143500"/>
            <a:chOff x="-9360" y="0"/>
            <a:chExt cx="742771" cy="5143500"/>
          </a:xfrm>
        </p:grpSpPr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EE58A0EE-687D-4A0B-86BD-8EAF31BB13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84" b="66752"/>
            <a:stretch/>
          </p:blipFill>
          <p:spPr bwMode="auto">
            <a:xfrm>
              <a:off x="0" y="0"/>
              <a:ext cx="727346" cy="514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EE01BEE6-0F1F-4BBF-A778-01AE863209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" y="1933"/>
              <a:ext cx="703894" cy="697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7CE8AE13-C00C-4D64-94D2-54D5054FD3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93" y="1149484"/>
              <a:ext cx="736704" cy="2862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3B2E9F97-2A6E-4A80-B5FB-F8A676656A90}"/>
                </a:ext>
              </a:extLst>
            </p:cNvPr>
            <p:cNvSpPr/>
            <p:nvPr/>
          </p:nvSpPr>
          <p:spPr>
            <a:xfrm>
              <a:off x="-9360" y="843558"/>
              <a:ext cx="736705" cy="272353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F7EA87C-0DB6-4271-B1EC-4BC8DB3C223A}"/>
              </a:ext>
            </a:extLst>
          </p:cNvPr>
          <p:cNvSpPr/>
          <p:nvPr/>
        </p:nvSpPr>
        <p:spPr>
          <a:xfrm>
            <a:off x="8265831" y="0"/>
            <a:ext cx="8790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  <a:cs typeface="Adobe Hebrew" pitchFamily="18" charset="-79"/>
              </a:rPr>
              <a:t>№:</a:t>
            </a:r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  <a:cs typeface="Adobe Hebrew" pitchFamily="18" charset="-79"/>
              </a:rPr>
              <a:t> 13</a:t>
            </a:r>
            <a:endParaRPr lang="ru-RU" sz="1600" b="1" dirty="0">
              <a:solidFill>
                <a:schemeClr val="accent4">
                  <a:lumMod val="40000"/>
                  <a:lumOff val="60000"/>
                </a:schemeClr>
              </a:solidFill>
              <a:latin typeface="Georgia" panose="02040502050405020303" pitchFamily="18" charset="0"/>
              <a:cs typeface="Adobe Hebrew" pitchFamily="18" charset="-79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26FE04-B3E1-45FD-9584-830C939A39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550" t="12725" r="26919" b="8652"/>
          <a:stretch/>
        </p:blipFill>
        <p:spPr>
          <a:xfrm>
            <a:off x="5796136" y="1701173"/>
            <a:ext cx="2660220" cy="312872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0536E8B-C58F-4E45-B102-C361832F8F13}"/>
              </a:ext>
            </a:extLst>
          </p:cNvPr>
          <p:cNvSpPr txBox="1"/>
          <p:nvPr/>
        </p:nvSpPr>
        <p:spPr>
          <a:xfrm>
            <a:off x="6878063" y="2859782"/>
            <a:ext cx="1387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Georgia" panose="02040502050405020303" pitchFamily="18" charset="0"/>
              </a:rPr>
              <a:t>Калужский терминал</a:t>
            </a:r>
          </a:p>
        </p:txBody>
      </p:sp>
    </p:spTree>
    <p:extLst>
      <p:ext uri="{BB962C8B-B14F-4D97-AF65-F5344CB8AC3E}">
        <p14:creationId xmlns:p14="http://schemas.microsoft.com/office/powerpoint/2010/main" val="2252848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14C41399-7205-4133-A2DE-9BB1855B4F59}"/>
              </a:ext>
            </a:extLst>
          </p:cNvPr>
          <p:cNvSpPr/>
          <p:nvPr/>
        </p:nvSpPr>
        <p:spPr>
          <a:xfrm>
            <a:off x="1887484" y="896568"/>
            <a:ext cx="6451084" cy="6597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eorgia" panose="02040502050405020303" pitchFamily="18" charset="0"/>
            </a:endParaRP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2A8C4619-C9E5-4361-A7E0-98C49A8F1D15}"/>
              </a:ext>
            </a:extLst>
          </p:cNvPr>
          <p:cNvSpPr/>
          <p:nvPr/>
        </p:nvSpPr>
        <p:spPr>
          <a:xfrm>
            <a:off x="2576719" y="4368851"/>
            <a:ext cx="4002256" cy="3525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Georgia" panose="02040502050405020303" pitchFamily="18" charset="0"/>
              </a:rPr>
              <a:t>Сохранение и вывод результатов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D2154FF9-AD60-43C1-AAB4-FFC03ADB8318}"/>
              </a:ext>
            </a:extLst>
          </p:cNvPr>
          <p:cNvSpPr/>
          <p:nvPr/>
        </p:nvSpPr>
        <p:spPr>
          <a:xfrm>
            <a:off x="896529" y="3332386"/>
            <a:ext cx="3241839" cy="6556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0066"/>
                </a:solidFill>
                <a:latin typeface="Georgia" panose="02040502050405020303" pitchFamily="18" charset="0"/>
              </a:rPr>
              <a:t>Классификация полей по индексу </a:t>
            </a:r>
            <a:r>
              <a:rPr lang="en-US" dirty="0">
                <a:solidFill>
                  <a:srgbClr val="000066"/>
                </a:solidFill>
                <a:latin typeface="Georgia" panose="02040502050405020303" pitchFamily="18" charset="0"/>
              </a:rPr>
              <a:t>NDWI</a:t>
            </a:r>
            <a:endParaRPr lang="ru-RU" dirty="0">
              <a:solidFill>
                <a:srgbClr val="000066"/>
              </a:solidFill>
              <a:latin typeface="Georgia" panose="02040502050405020303" pitchFamily="18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1018EA10-3039-4518-80AF-EF8E7887E33E}"/>
              </a:ext>
            </a:extLst>
          </p:cNvPr>
          <p:cNvSpPr/>
          <p:nvPr/>
        </p:nvSpPr>
        <p:spPr>
          <a:xfrm>
            <a:off x="3068835" y="1799609"/>
            <a:ext cx="3711821" cy="3525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eorgia" panose="020405020504050203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D91D6D-ECEC-495D-993E-04D2A633A2FC}"/>
              </a:ext>
            </a:extLst>
          </p:cNvPr>
          <p:cNvSpPr txBox="1"/>
          <p:nvPr/>
        </p:nvSpPr>
        <p:spPr>
          <a:xfrm>
            <a:off x="3051916" y="1777458"/>
            <a:ext cx="3498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000066"/>
                </a:solidFill>
                <a:latin typeface="Georgia" panose="02040502050405020303" pitchFamily="18" charset="0"/>
              </a:rPr>
              <a:t>Загрузка данных в программу 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A685B6B-9D3B-4711-9F1F-4AF1AB5256DE}"/>
              </a:ext>
            </a:extLst>
          </p:cNvPr>
          <p:cNvGrpSpPr/>
          <p:nvPr/>
        </p:nvGrpSpPr>
        <p:grpSpPr>
          <a:xfrm>
            <a:off x="6400937" y="1852983"/>
            <a:ext cx="264731" cy="258230"/>
            <a:chOff x="7617941" y="672594"/>
            <a:chExt cx="530348" cy="547456"/>
          </a:xfrm>
        </p:grpSpPr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54FB7EB0-9D81-4A23-976F-E79845399998}"/>
                </a:ext>
              </a:extLst>
            </p:cNvPr>
            <p:cNvSpPr/>
            <p:nvPr/>
          </p:nvSpPr>
          <p:spPr>
            <a:xfrm>
              <a:off x="7723324" y="672594"/>
              <a:ext cx="335149" cy="336518"/>
            </a:xfrm>
            <a:custGeom>
              <a:avLst/>
              <a:gdLst>
                <a:gd name="connsiteX0" fmla="*/ 350714 w 350714"/>
                <a:gd name="connsiteY0" fmla="*/ 239512 h 444808"/>
                <a:gd name="connsiteX1" fmla="*/ 243789 w 350714"/>
                <a:gd name="connsiteY1" fmla="*/ 239512 h 444808"/>
                <a:gd name="connsiteX2" fmla="*/ 243789 w 350714"/>
                <a:gd name="connsiteY2" fmla="*/ 0 h 444808"/>
                <a:gd name="connsiteX3" fmla="*/ 106925 w 350714"/>
                <a:gd name="connsiteY3" fmla="*/ 0 h 444808"/>
                <a:gd name="connsiteX4" fmla="*/ 106925 w 350714"/>
                <a:gd name="connsiteY4" fmla="*/ 239512 h 444808"/>
                <a:gd name="connsiteX5" fmla="*/ 0 w 350714"/>
                <a:gd name="connsiteY5" fmla="*/ 239512 h 444808"/>
                <a:gd name="connsiteX6" fmla="*/ 175357 w 350714"/>
                <a:gd name="connsiteY6" fmla="*/ 444808 h 444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0714" h="444808">
                  <a:moveTo>
                    <a:pt x="350714" y="239512"/>
                  </a:moveTo>
                  <a:lnTo>
                    <a:pt x="243789" y="239512"/>
                  </a:lnTo>
                  <a:lnTo>
                    <a:pt x="243789" y="0"/>
                  </a:lnTo>
                  <a:lnTo>
                    <a:pt x="106925" y="0"/>
                  </a:lnTo>
                  <a:lnTo>
                    <a:pt x="106925" y="239512"/>
                  </a:lnTo>
                  <a:lnTo>
                    <a:pt x="0" y="239512"/>
                  </a:lnTo>
                  <a:lnTo>
                    <a:pt x="175357" y="444808"/>
                  </a:lnTo>
                  <a:close/>
                </a:path>
              </a:pathLst>
            </a:custGeom>
            <a:solidFill>
              <a:srgbClr val="000000"/>
            </a:solidFill>
            <a:ln w="853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ru-RU" dirty="0">
                <a:latin typeface="Georgia" panose="02040502050405020303" pitchFamily="18" charset="0"/>
              </a:endParaRPr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D9D931A5-519F-41E2-B532-19538C7445B6}"/>
                </a:ext>
              </a:extLst>
            </p:cNvPr>
            <p:cNvSpPr/>
            <p:nvPr/>
          </p:nvSpPr>
          <p:spPr>
            <a:xfrm>
              <a:off x="7617941" y="1014754"/>
              <a:ext cx="530348" cy="205296"/>
            </a:xfrm>
            <a:custGeom>
              <a:avLst/>
              <a:gdLst>
                <a:gd name="connsiteX0" fmla="*/ 479024 w 530348"/>
                <a:gd name="connsiteY0" fmla="*/ 0 h 205296"/>
                <a:gd name="connsiteX1" fmla="*/ 479024 w 530348"/>
                <a:gd name="connsiteY1" fmla="*/ 153972 h 205296"/>
                <a:gd name="connsiteX2" fmla="*/ 51324 w 530348"/>
                <a:gd name="connsiteY2" fmla="*/ 153972 h 205296"/>
                <a:gd name="connsiteX3" fmla="*/ 51324 w 530348"/>
                <a:gd name="connsiteY3" fmla="*/ 0 h 205296"/>
                <a:gd name="connsiteX4" fmla="*/ 0 w 530348"/>
                <a:gd name="connsiteY4" fmla="*/ 0 h 205296"/>
                <a:gd name="connsiteX5" fmla="*/ 0 w 530348"/>
                <a:gd name="connsiteY5" fmla="*/ 205296 h 205296"/>
                <a:gd name="connsiteX6" fmla="*/ 530348 w 530348"/>
                <a:gd name="connsiteY6" fmla="*/ 205296 h 205296"/>
                <a:gd name="connsiteX7" fmla="*/ 530348 w 530348"/>
                <a:gd name="connsiteY7" fmla="*/ 0 h 205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348" h="205296">
                  <a:moveTo>
                    <a:pt x="479024" y="0"/>
                  </a:moveTo>
                  <a:lnTo>
                    <a:pt x="479024" y="153972"/>
                  </a:lnTo>
                  <a:lnTo>
                    <a:pt x="51324" y="153972"/>
                  </a:lnTo>
                  <a:lnTo>
                    <a:pt x="51324" y="0"/>
                  </a:lnTo>
                  <a:lnTo>
                    <a:pt x="0" y="0"/>
                  </a:lnTo>
                  <a:lnTo>
                    <a:pt x="0" y="205296"/>
                  </a:lnTo>
                  <a:lnTo>
                    <a:pt x="530348" y="205296"/>
                  </a:lnTo>
                  <a:lnTo>
                    <a:pt x="530348" y="0"/>
                  </a:lnTo>
                  <a:close/>
                </a:path>
              </a:pathLst>
            </a:custGeom>
            <a:solidFill>
              <a:srgbClr val="000000"/>
            </a:solidFill>
            <a:ln w="853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ru-RU" dirty="0">
                <a:latin typeface="Georgia" panose="02040502050405020303" pitchFamily="18" charset="0"/>
              </a:endParaRPr>
            </a:p>
          </p:txBody>
        </p:sp>
      </p:grpSp>
      <p:pic>
        <p:nvPicPr>
          <p:cNvPr id="24" name="Рисунок 23" descr="Диск">
            <a:extLst>
              <a:ext uri="{FF2B5EF4-FFF2-40B4-BE49-F238E27FC236}">
                <a16:creationId xmlns:a16="http://schemas.microsoft.com/office/drawing/2014/main" id="{62999015-7E75-4892-9A6F-6C6F7E296F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24887" y="4389547"/>
            <a:ext cx="352099" cy="352099"/>
          </a:xfrm>
          <a:prstGeom prst="rect">
            <a:avLst/>
          </a:prstGeom>
        </p:spPr>
      </p:pic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70421A8F-79C6-42E4-B981-20B25CD06C58}"/>
              </a:ext>
            </a:extLst>
          </p:cNvPr>
          <p:cNvCxnSpPr>
            <a:cxnSpLocks/>
          </p:cNvCxnSpPr>
          <p:nvPr/>
        </p:nvCxnSpPr>
        <p:spPr>
          <a:xfrm>
            <a:off x="4801298" y="1556281"/>
            <a:ext cx="0" cy="2632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1A0BC096-5CF4-4B1F-9E59-CD5CA8D0B5CA}"/>
              </a:ext>
            </a:extLst>
          </p:cNvPr>
          <p:cNvGrpSpPr/>
          <p:nvPr/>
        </p:nvGrpSpPr>
        <p:grpSpPr>
          <a:xfrm>
            <a:off x="-9360" y="0"/>
            <a:ext cx="742771" cy="5143500"/>
            <a:chOff x="-9360" y="0"/>
            <a:chExt cx="742771" cy="5143500"/>
          </a:xfrm>
          <a:solidFill>
            <a:srgbClr val="7030A0"/>
          </a:solidFill>
        </p:grpSpPr>
        <p:pic>
          <p:nvPicPr>
            <p:cNvPr id="42" name="Picture 3">
              <a:extLst>
                <a:ext uri="{FF2B5EF4-FFF2-40B4-BE49-F238E27FC236}">
                  <a16:creationId xmlns:a16="http://schemas.microsoft.com/office/drawing/2014/main" id="{ED24DF47-CB0F-4928-8A35-4B837D97AD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84" b="66752"/>
            <a:stretch/>
          </p:blipFill>
          <p:spPr bwMode="auto">
            <a:xfrm>
              <a:off x="0" y="0"/>
              <a:ext cx="727346" cy="514350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4">
              <a:extLst>
                <a:ext uri="{FF2B5EF4-FFF2-40B4-BE49-F238E27FC236}">
                  <a16:creationId xmlns:a16="http://schemas.microsoft.com/office/drawing/2014/main" id="{1BDF19A2-E19D-4DE3-AE4F-EE0D78B90E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" y="1933"/>
              <a:ext cx="703894" cy="697609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3">
              <a:extLst>
                <a:ext uri="{FF2B5EF4-FFF2-40B4-BE49-F238E27FC236}">
                  <a16:creationId xmlns:a16="http://schemas.microsoft.com/office/drawing/2014/main" id="{5673B42B-8628-4348-A17D-488678B6F9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93" y="1149484"/>
              <a:ext cx="736704" cy="2862426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BF27CEE6-91DC-447A-B093-782625594F7D}"/>
                </a:ext>
              </a:extLst>
            </p:cNvPr>
            <p:cNvSpPr/>
            <p:nvPr/>
          </p:nvSpPr>
          <p:spPr>
            <a:xfrm>
              <a:off x="-9360" y="843558"/>
              <a:ext cx="736705" cy="2723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Georgia" panose="02040502050405020303" pitchFamily="18" charset="0"/>
              </a:endParaRPr>
            </a:p>
          </p:txBody>
        </p:sp>
      </p:grp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1C071D13-DD67-457C-BB2B-1C33FC1F0712}"/>
              </a:ext>
            </a:extLst>
          </p:cNvPr>
          <p:cNvSpPr/>
          <p:nvPr/>
        </p:nvSpPr>
        <p:spPr>
          <a:xfrm>
            <a:off x="8265831" y="0"/>
            <a:ext cx="8790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  <a:cs typeface="Adobe Hebrew" pitchFamily="18" charset="-79"/>
              </a:rPr>
              <a:t>№:</a:t>
            </a:r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  <a:cs typeface="Adobe Hebrew" pitchFamily="18" charset="-79"/>
              </a:rPr>
              <a:t> 13</a:t>
            </a:r>
            <a:endParaRPr lang="ru-RU" sz="1600" b="1" dirty="0">
              <a:solidFill>
                <a:schemeClr val="accent4">
                  <a:lumMod val="40000"/>
                  <a:lumOff val="60000"/>
                </a:schemeClr>
              </a:solidFill>
              <a:latin typeface="Georgia" panose="02040502050405020303" pitchFamily="18" charset="0"/>
              <a:cs typeface="Adobe Hebrew" pitchFamily="18" charset="-79"/>
            </a:endParaRPr>
          </a:p>
        </p:txBody>
      </p:sp>
      <p:sp>
        <p:nvSpPr>
          <p:cNvPr id="35" name="Заголовок 1">
            <a:extLst>
              <a:ext uri="{FF2B5EF4-FFF2-40B4-BE49-F238E27FC236}">
                <a16:creationId xmlns:a16="http://schemas.microsoft.com/office/drawing/2014/main" id="{4C3370FB-1E53-4A94-AE79-8B6ECB4AAEB2}"/>
              </a:ext>
            </a:extLst>
          </p:cNvPr>
          <p:cNvSpPr txBox="1">
            <a:spLocks/>
          </p:cNvSpPr>
          <p:nvPr/>
        </p:nvSpPr>
        <p:spPr>
          <a:xfrm>
            <a:off x="705492" y="169277"/>
            <a:ext cx="8438508" cy="567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7030A0"/>
                </a:solidFill>
                <a:cs typeface="Adobe Hebrew" pitchFamily="18" charset="-79"/>
              </a:rPr>
              <a:t>Алгоритм работы программы</a:t>
            </a:r>
            <a:endParaRPr lang="ru-RU" sz="1800" dirty="0">
              <a:solidFill>
                <a:srgbClr val="7030A0"/>
              </a:solidFill>
              <a:cs typeface="Adobe Hebrew" pitchFamily="18" charset="-79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90B3D9E-966F-4FDE-B281-DFF99D12AFEF}"/>
              </a:ext>
            </a:extLst>
          </p:cNvPr>
          <p:cNvSpPr txBox="1"/>
          <p:nvPr/>
        </p:nvSpPr>
        <p:spPr>
          <a:xfrm>
            <a:off x="1887483" y="909950"/>
            <a:ext cx="65527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0066"/>
                </a:solidFill>
                <a:latin typeface="Georgia" panose="02040502050405020303" pitchFamily="18" charset="0"/>
              </a:rPr>
              <a:t>Отбор снимков спутника </a:t>
            </a:r>
            <a:r>
              <a:rPr lang="en-US" sz="1800" dirty="0">
                <a:solidFill>
                  <a:srgbClr val="000066"/>
                </a:solidFill>
                <a:latin typeface="Georgia" panose="02040502050405020303" pitchFamily="18" charset="0"/>
              </a:rPr>
              <a:t>Landsat-5 </a:t>
            </a:r>
            <a:r>
              <a:rPr lang="ru-RU" sz="1800" dirty="0">
                <a:solidFill>
                  <a:srgbClr val="000066"/>
                </a:solidFill>
                <a:latin typeface="Georgia" panose="02040502050405020303" pitchFamily="18" charset="0"/>
              </a:rPr>
              <a:t>и -8, предоставленных калужским терминалом </a:t>
            </a:r>
            <a:r>
              <a:rPr lang="en-US" sz="1800" dirty="0">
                <a:solidFill>
                  <a:srgbClr val="000066"/>
                </a:solidFill>
                <a:latin typeface="Georgia" panose="02040502050405020303" pitchFamily="18" charset="0"/>
              </a:rPr>
              <a:t>ScanEx</a:t>
            </a:r>
            <a:r>
              <a:rPr lang="ru-RU" sz="1800" dirty="0">
                <a:solidFill>
                  <a:srgbClr val="000066"/>
                </a:solidFill>
                <a:latin typeface="Georgia" panose="02040502050405020303" pitchFamily="18" charset="0"/>
              </a:rPr>
              <a:t> (не реклама)</a:t>
            </a:r>
            <a:endParaRPr lang="ru-RU" dirty="0"/>
          </a:p>
        </p:txBody>
      </p: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D4E91391-125F-4797-84D3-9BB90B1BD341}"/>
              </a:ext>
            </a:extLst>
          </p:cNvPr>
          <p:cNvCxnSpPr>
            <a:cxnSpLocks/>
          </p:cNvCxnSpPr>
          <p:nvPr/>
        </p:nvCxnSpPr>
        <p:spPr>
          <a:xfrm>
            <a:off x="3635896" y="2143728"/>
            <a:ext cx="0" cy="2346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D4E91391-125F-4797-84D3-9BB90B1BD341}"/>
              </a:ext>
            </a:extLst>
          </p:cNvPr>
          <p:cNvCxnSpPr>
            <a:cxnSpLocks/>
          </p:cNvCxnSpPr>
          <p:nvPr/>
        </p:nvCxnSpPr>
        <p:spPr>
          <a:xfrm>
            <a:off x="5864293" y="2146790"/>
            <a:ext cx="0" cy="2500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D4E91391-125F-4797-84D3-9BB90B1BD341}"/>
              </a:ext>
            </a:extLst>
          </p:cNvPr>
          <p:cNvCxnSpPr>
            <a:cxnSpLocks/>
          </p:cNvCxnSpPr>
          <p:nvPr/>
        </p:nvCxnSpPr>
        <p:spPr>
          <a:xfrm>
            <a:off x="3501440" y="3987826"/>
            <a:ext cx="0" cy="3669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D4E91391-125F-4797-84D3-9BB90B1BD341}"/>
              </a:ext>
            </a:extLst>
          </p:cNvPr>
          <p:cNvCxnSpPr>
            <a:cxnSpLocks/>
          </p:cNvCxnSpPr>
          <p:nvPr/>
        </p:nvCxnSpPr>
        <p:spPr>
          <a:xfrm>
            <a:off x="6156176" y="3987826"/>
            <a:ext cx="0" cy="3884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47800EC9-A145-4A37-8785-5EF1068D1275}"/>
              </a:ext>
            </a:extLst>
          </p:cNvPr>
          <p:cNvSpPr/>
          <p:nvPr/>
        </p:nvSpPr>
        <p:spPr>
          <a:xfrm>
            <a:off x="4412162" y="3322236"/>
            <a:ext cx="4098017" cy="6856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Классификация поле по пику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NDVI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для каждого года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E0FAC8B6-BAB8-4528-AFC2-66A736C31BB3}"/>
              </a:ext>
            </a:extLst>
          </p:cNvPr>
          <p:cNvSpPr/>
          <p:nvPr/>
        </p:nvSpPr>
        <p:spPr>
          <a:xfrm>
            <a:off x="2878467" y="2322270"/>
            <a:ext cx="3527592" cy="6922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Создание маски района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по индексу водности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NDWI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21" name="Рисунок 20" descr="Пейзаж шоссе">
            <a:extLst>
              <a:ext uri="{FF2B5EF4-FFF2-40B4-BE49-F238E27FC236}">
                <a16:creationId xmlns:a16="http://schemas.microsoft.com/office/drawing/2014/main" id="{FF41ED8E-A67A-4D9E-A75E-98FB71B8BE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96172" y="2332645"/>
            <a:ext cx="369332" cy="369332"/>
          </a:xfrm>
          <a:prstGeom prst="rect">
            <a:avLst/>
          </a:prstGeom>
        </p:spPr>
      </p:pic>
      <p:pic>
        <p:nvPicPr>
          <p:cNvPr id="22" name="Рисунок 21" descr="Изображения">
            <a:extLst>
              <a:ext uri="{FF2B5EF4-FFF2-40B4-BE49-F238E27FC236}">
                <a16:creationId xmlns:a16="http://schemas.microsoft.com/office/drawing/2014/main" id="{93EFBD42-24B5-4FDB-A7BC-32EED98AF6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62804" y="3629667"/>
            <a:ext cx="369333" cy="369333"/>
          </a:xfrm>
          <a:prstGeom prst="rect">
            <a:avLst/>
          </a:prstGeom>
        </p:spPr>
      </p:pic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44659530-616B-425A-93CE-5900E3E583BB}"/>
              </a:ext>
            </a:extLst>
          </p:cNvPr>
          <p:cNvCxnSpPr/>
          <p:nvPr/>
        </p:nvCxnSpPr>
        <p:spPr>
          <a:xfrm>
            <a:off x="3635896" y="3068520"/>
            <a:ext cx="0" cy="2638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CFD1FE06-E2DE-4FCF-B0BC-268ECBEB4CBD}"/>
              </a:ext>
            </a:extLst>
          </p:cNvPr>
          <p:cNvCxnSpPr/>
          <p:nvPr/>
        </p:nvCxnSpPr>
        <p:spPr>
          <a:xfrm>
            <a:off x="5864293" y="3068520"/>
            <a:ext cx="0" cy="2537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428DFE9-B9D5-45F6-90C4-E27F8C281B76}"/>
              </a:ext>
            </a:extLst>
          </p:cNvPr>
          <p:cNvGrpSpPr/>
          <p:nvPr/>
        </p:nvGrpSpPr>
        <p:grpSpPr>
          <a:xfrm>
            <a:off x="6351179" y="2478558"/>
            <a:ext cx="1913595" cy="406906"/>
            <a:chOff x="705492" y="2177681"/>
            <a:chExt cx="1994916" cy="42571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20FD5F7A-8003-4906-9713-E568C0454EAC}"/>
                    </a:ext>
                  </a:extLst>
                </p:cNvPr>
                <p:cNvSpPr txBox="1"/>
                <p:nvPr/>
              </p:nvSpPr>
              <p:spPr>
                <a:xfrm>
                  <a:off x="1732292" y="2177681"/>
                  <a:ext cx="968116" cy="4257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ru-RU" sz="1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𝑁𝐼𝑅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𝑅𝐸𝐷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𝑁𝐼𝑅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𝑅𝐸𝐷</m:t>
                            </m:r>
                          </m:den>
                        </m:f>
                      </m:oMath>
                    </m:oMathPara>
                  </a14:m>
                  <a:endParaRPr lang="ru-RU" sz="1400" dirty="0"/>
                </a:p>
              </p:txBody>
            </p:sp>
          </mc:Choice>
          <mc:Fallback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20FD5F7A-8003-4906-9713-E568C0454E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32292" y="2177681"/>
                  <a:ext cx="968116" cy="425716"/>
                </a:xfrm>
                <a:prstGeom prst="rect">
                  <a:avLst/>
                </a:prstGeom>
                <a:blipFill>
                  <a:blip r:embed="rId11"/>
                  <a:stretch>
                    <a:fillRect l="-3922" t="-1515" r="-1961" b="-1363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6437C4E9-5414-4464-8196-BD736DADD785}"/>
                    </a:ext>
                  </a:extLst>
                </p:cNvPr>
                <p:cNvSpPr txBox="1"/>
                <p:nvPr/>
              </p:nvSpPr>
              <p:spPr>
                <a:xfrm>
                  <a:off x="705492" y="2261034"/>
                  <a:ext cx="1228504" cy="32200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𝑁𝐷𝑉𝐼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</m:oMath>
                    </m:oMathPara>
                  </a14:m>
                  <a:endParaRPr lang="ru-RU" sz="1400" i="1" dirty="0"/>
                </a:p>
              </p:txBody>
            </p:sp>
          </mc:Choice>
          <mc:Fallback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6437C4E9-5414-4464-8196-BD736DADD7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492" y="2261034"/>
                  <a:ext cx="1228504" cy="32200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C171778-DA45-4E8F-ACF5-13791067CCA2}"/>
              </a:ext>
            </a:extLst>
          </p:cNvPr>
          <p:cNvGrpSpPr/>
          <p:nvPr/>
        </p:nvGrpSpPr>
        <p:grpSpPr>
          <a:xfrm>
            <a:off x="531939" y="2489739"/>
            <a:ext cx="2240187" cy="424475"/>
            <a:chOff x="6126437" y="2494013"/>
            <a:chExt cx="2294772" cy="45234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1397926-C12D-4F55-8900-66DDBCC5B9AC}"/>
                    </a:ext>
                  </a:extLst>
                </p:cNvPr>
                <p:cNvSpPr txBox="1"/>
                <p:nvPr/>
              </p:nvSpPr>
              <p:spPr>
                <a:xfrm>
                  <a:off x="7202273" y="2494013"/>
                  <a:ext cx="1218936" cy="4523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ru-RU" sz="1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𝑆𝑊𝐼𝑅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_2−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𝑁𝐼𝑅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𝑆𝑊𝐼𝑅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_2+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𝑁𝐼𝑅</m:t>
                            </m:r>
                          </m:den>
                        </m:f>
                      </m:oMath>
                    </m:oMathPara>
                  </a14:m>
                  <a:endParaRPr lang="ru-RU" sz="1400" dirty="0"/>
                </a:p>
              </p:txBody>
            </p:sp>
          </mc:Choice>
          <mc:Fallback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1397926-C12D-4F55-8900-66DDBCC5B9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2273" y="2494013"/>
                  <a:ext cx="1218936" cy="452345"/>
                </a:xfrm>
                <a:prstGeom prst="rect">
                  <a:avLst/>
                </a:prstGeom>
                <a:blipFill>
                  <a:blip r:embed="rId13"/>
                  <a:stretch>
                    <a:fillRect l="-3077" r="-2051" b="-8571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B5C2A46E-127C-4A97-B548-3D4292C98BA1}"/>
                    </a:ext>
                  </a:extLst>
                </p:cNvPr>
                <p:cNvSpPr txBox="1"/>
                <p:nvPr/>
              </p:nvSpPr>
              <p:spPr>
                <a:xfrm>
                  <a:off x="6126437" y="2587736"/>
                  <a:ext cx="1228504" cy="32798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𝑁𝐷𝑊𝐼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ru-RU" sz="1400" dirty="0"/>
                </a:p>
              </p:txBody>
            </p:sp>
          </mc:Choice>
          <mc:Fallback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B5C2A46E-127C-4A97-B548-3D4292C98B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26437" y="2587736"/>
                  <a:ext cx="1228504" cy="32798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44280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Видео программы">
            <a:hlinkClick r:id="" action="ppaction://media"/>
            <a:extLst>
              <a:ext uri="{FF2B5EF4-FFF2-40B4-BE49-F238E27FC236}">
                <a16:creationId xmlns:a16="http://schemas.microsoft.com/office/drawing/2014/main" id="{C1AAAA65-DCA9-4311-BC1B-70BAFD3E49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7478" y="843558"/>
            <a:ext cx="6908353" cy="3885949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95B4B9D6-55F5-4900-8FD6-D38CF1446D18}"/>
              </a:ext>
            </a:extLst>
          </p:cNvPr>
          <p:cNvGrpSpPr/>
          <p:nvPr/>
        </p:nvGrpSpPr>
        <p:grpSpPr>
          <a:xfrm>
            <a:off x="-9360" y="0"/>
            <a:ext cx="742771" cy="5143500"/>
            <a:chOff x="-9360" y="0"/>
            <a:chExt cx="742771" cy="5143500"/>
          </a:xfrm>
        </p:grpSpPr>
        <p:pic>
          <p:nvPicPr>
            <p:cNvPr id="31" name="Picture 3">
              <a:extLst>
                <a:ext uri="{FF2B5EF4-FFF2-40B4-BE49-F238E27FC236}">
                  <a16:creationId xmlns:a16="http://schemas.microsoft.com/office/drawing/2014/main" id="{8BFE8B2C-AC56-41BA-96E6-20EA70F846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84" b="66752"/>
            <a:stretch/>
          </p:blipFill>
          <p:spPr bwMode="auto">
            <a:xfrm>
              <a:off x="0" y="0"/>
              <a:ext cx="727346" cy="514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4">
              <a:extLst>
                <a:ext uri="{FF2B5EF4-FFF2-40B4-BE49-F238E27FC236}">
                  <a16:creationId xmlns:a16="http://schemas.microsoft.com/office/drawing/2014/main" id="{84CAF6F3-8EAC-4184-8327-EAEB81D8C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" y="1933"/>
              <a:ext cx="703894" cy="697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3">
              <a:extLst>
                <a:ext uri="{FF2B5EF4-FFF2-40B4-BE49-F238E27FC236}">
                  <a16:creationId xmlns:a16="http://schemas.microsoft.com/office/drawing/2014/main" id="{9B9B78A4-6C4A-4BAD-8E34-0A0A0EF145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93" y="1149484"/>
              <a:ext cx="736704" cy="2862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3D8A8427-AE01-4DB6-A61C-7EF23897728C}"/>
                </a:ext>
              </a:extLst>
            </p:cNvPr>
            <p:cNvSpPr/>
            <p:nvPr/>
          </p:nvSpPr>
          <p:spPr>
            <a:xfrm>
              <a:off x="-9360" y="843558"/>
              <a:ext cx="736705" cy="272353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7A18C590-FA4E-40D2-8186-977F5BD3E28B}"/>
              </a:ext>
            </a:extLst>
          </p:cNvPr>
          <p:cNvSpPr txBox="1">
            <a:spLocks/>
          </p:cNvSpPr>
          <p:nvPr/>
        </p:nvSpPr>
        <p:spPr>
          <a:xfrm>
            <a:off x="705492" y="169277"/>
            <a:ext cx="8438508" cy="567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7030A0"/>
                </a:solidFill>
                <a:cs typeface="Adobe Hebrew" pitchFamily="18" charset="-79"/>
              </a:rPr>
              <a:t>Алгоритм работы программы</a:t>
            </a:r>
            <a:endParaRPr lang="ru-RU" sz="1800" dirty="0">
              <a:solidFill>
                <a:srgbClr val="7030A0"/>
              </a:solidFill>
              <a:cs typeface="Adobe Hebrew" pitchFamily="18" charset="-79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25FEE46-DAA6-4D1E-8EF0-ED81F5316CF7}"/>
              </a:ext>
            </a:extLst>
          </p:cNvPr>
          <p:cNvSpPr/>
          <p:nvPr/>
        </p:nvSpPr>
        <p:spPr>
          <a:xfrm>
            <a:off x="8265831" y="0"/>
            <a:ext cx="8790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  <a:cs typeface="Adobe Hebrew" pitchFamily="18" charset="-79"/>
              </a:rPr>
              <a:t>№:</a:t>
            </a:r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  <a:cs typeface="Adobe Hebrew" pitchFamily="18" charset="-79"/>
              </a:rPr>
              <a:t> 13</a:t>
            </a:r>
            <a:endParaRPr lang="ru-RU" sz="1600" b="1" dirty="0">
              <a:solidFill>
                <a:schemeClr val="accent4">
                  <a:lumMod val="40000"/>
                  <a:lumOff val="60000"/>
                </a:schemeClr>
              </a:solidFill>
              <a:latin typeface="Georgia" panose="02040502050405020303" pitchFamily="18" charset="0"/>
              <a:cs typeface="Adobe Hebrew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3267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3042</TotalTime>
  <Words>720</Words>
  <Application>Microsoft Office PowerPoint</Application>
  <PresentationFormat>Экран (16:9)</PresentationFormat>
  <Paragraphs>105</Paragraphs>
  <Slides>17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Cambria Math</vt:lpstr>
      <vt:lpstr>Elephant</vt:lpstr>
      <vt:lpstr>Georgia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ranton</dc:creator>
  <cp:lastModifiedBy>T_OFFICE_8</cp:lastModifiedBy>
  <cp:revision>60</cp:revision>
  <dcterms:created xsi:type="dcterms:W3CDTF">2020-03-11T17:59:11Z</dcterms:created>
  <dcterms:modified xsi:type="dcterms:W3CDTF">2022-04-13T08:35:04Z</dcterms:modified>
</cp:coreProperties>
</file>